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96" r:id="rId5"/>
    <p:sldId id="298" r:id="rId6"/>
    <p:sldId id="297" r:id="rId7"/>
    <p:sldId id="299" r:id="rId8"/>
    <p:sldId id="312" r:id="rId9"/>
    <p:sldId id="300" r:id="rId10"/>
    <p:sldId id="303" r:id="rId11"/>
    <p:sldId id="302" r:id="rId12"/>
    <p:sldId id="304" r:id="rId13"/>
    <p:sldId id="305" r:id="rId14"/>
    <p:sldId id="306" r:id="rId15"/>
    <p:sldId id="307" r:id="rId16"/>
    <p:sldId id="309" r:id="rId17"/>
    <p:sldId id="310" r:id="rId18"/>
    <p:sldId id="311" r:id="rId19"/>
    <p:sldId id="314" r:id="rId20"/>
    <p:sldId id="315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C953-9D47-4400-9946-3A4EB104448C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A9B91-7985-4F64-964D-21D1774CA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A769-1081-493F-9C43-C56AB5FFC276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8267-35CB-455D-AF75-8EFF6E5F0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4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8267-35CB-455D-AF75-8EFF6E5F0D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8267-35CB-455D-AF75-8EFF6E5F0D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8267-35CB-455D-AF75-8EFF6E5F0D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8267-35CB-455D-AF75-8EFF6E5F0D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 Office Hours: Bursar</a:t>
            </a:r>
            <a:r>
              <a:rPr lang="en-US" baseline="0" dirty="0" smtClean="0"/>
              <a:t> 11:30am to 2pm, Financial Aid 11am to 3pm</a:t>
            </a:r>
          </a:p>
          <a:p>
            <a:r>
              <a:rPr lang="en-US" baseline="0" dirty="0" smtClean="0"/>
              <a:t>Health &amp; Counseling Presentation:  10am and 11am 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E8267-35CB-455D-AF75-8EFF6E5F0D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2670-B46E-4E28-AD52-AAA6BBFBFAB5}" type="datetimeFigureOut">
              <a:rPr lang="en-US" smtClean="0"/>
              <a:pPr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5AB3-D1D8-4511-A40A-21C8A244B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.edu/studentemployme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5D73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7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00710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62400" y="1219200"/>
            <a:ext cx="487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latin typeface="Calibri" pitchFamily="34" charset="0"/>
                <a:cs typeface="Times New Roman" pitchFamily="18" charset="0"/>
              </a:rPr>
              <a:t>Billing and Financial Aid</a:t>
            </a:r>
          </a:p>
          <a:p>
            <a:pPr algn="r"/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Kathy Shoemaker</a:t>
            </a:r>
          </a:p>
          <a:p>
            <a:pPr algn="r"/>
            <a:r>
              <a:rPr lang="en-US" sz="2400" smtClean="0">
                <a:latin typeface="Calibri" pitchFamily="34" charset="0"/>
                <a:cs typeface="Times New Roman" pitchFamily="18" charset="0"/>
              </a:rPr>
              <a:t>Bursar</a:t>
            </a:r>
          </a:p>
          <a:p>
            <a:pPr algn="r"/>
            <a:endParaRPr lang="en-US" sz="2400" smtClean="0"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Chris George</a:t>
            </a:r>
          </a:p>
          <a:p>
            <a:pPr algn="r"/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Director of Financial Aid</a:t>
            </a: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Payments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905522"/>
            <a:ext cx="3581721" cy="50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86200" y="91440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Accepted at Cashier’s Office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floor of University Hall)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Cash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Personal Check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Money Orders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Cashier’s Checks</a:t>
            </a:r>
          </a:p>
          <a:p>
            <a:pPr marL="742950" lvl="1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Electronic Payments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ACH Payments through Online </a:t>
            </a:r>
            <a:r>
              <a:rPr lang="en-US" sz="2200" smtClean="0"/>
              <a:t>Payment link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Wire Transfer</a:t>
            </a:r>
          </a:p>
          <a:p>
            <a:pPr marL="742950" lvl="1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Options available on the Bursar’s website</a:t>
            </a:r>
          </a:p>
        </p:txBody>
      </p:sp>
    </p:spTree>
    <p:extLst>
      <p:ext uri="{BB962C8B-B14F-4D97-AF65-F5344CB8AC3E}">
        <p14:creationId xmlns:p14="http://schemas.microsoft.com/office/powerpoint/2010/main" val="38807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Payment Plans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9906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/>
              <a:t>Full Year </a:t>
            </a:r>
            <a:r>
              <a:rPr lang="en-US" sz="2500" dirty="0" smtClean="0"/>
              <a:t>(9 payments)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August - April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/>
              <a:t>2-Term</a:t>
            </a:r>
            <a:r>
              <a:rPr lang="en-US" sz="2500" dirty="0" smtClean="0"/>
              <a:t> (6 payments)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Aug-Jan, Nov-Apr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/>
              <a:t>1-Term</a:t>
            </a:r>
            <a:r>
              <a:rPr lang="en-US" sz="2500" dirty="0" smtClean="0"/>
              <a:t> (3 payments)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Aug-Oct, Nov-Jan, Feb-Apr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500" dirty="0" smtClean="0"/>
              <a:t>Summer: May-July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$50 enrollment fee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Payment due the first of the month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500" dirty="0" smtClean="0"/>
              <a:t>Consider the 6 month payment November - April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99" y="905522"/>
            <a:ext cx="3268043" cy="509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Refunds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54127"/>
            <a:ext cx="579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/>
              <a:t>Refund: </a:t>
            </a:r>
            <a:r>
              <a:rPr lang="en-US" sz="2400" dirty="0" smtClean="0"/>
              <a:t>Financial aid in excess of charges on student bill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Issued 2 business days after the disbursement of financial aid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Fall – September 11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Winter –  January 1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Spring – March 19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Refunds due to adjustments of tuition related charges are run nightly after initial disbursement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99" y="896877"/>
            <a:ext cx="3327396" cy="51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Additional Funding Options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955288"/>
            <a:ext cx="562326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Parent PLUS Loans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Federal loans available to credit worthy parents of undergraduate students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Repayment of principle and interest begins 60 days after disbursement, can be postponed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7.9% fixed interest rate</a:t>
            </a:r>
          </a:p>
          <a:p>
            <a:pPr marL="742950" lvl="1" indent="-285750">
              <a:defRPr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Private student loans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Credit-based consumer loan to pay for educational expenses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Terms and interest rates vary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Payments may be postponed</a:t>
            </a:r>
            <a:endParaRPr lang="en-US" sz="23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46"/>
            <a:ext cx="3352800" cy="51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Scholarships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46"/>
            <a:ext cx="3397451" cy="50961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5200" y="955288"/>
            <a:ext cx="56232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NEW Scholarship Search section on the Financial Aid website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Now would be the time to start looking for next year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Organizations that send information directly to our office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Departmental scholarships that require applications (available in January)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Private scholarships search engines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CollegeinColorado.org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Fastweb.com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Scholarships.com</a:t>
            </a:r>
          </a:p>
        </p:txBody>
      </p:sp>
    </p:spTree>
    <p:extLst>
      <p:ext uri="{BB962C8B-B14F-4D97-AF65-F5344CB8AC3E}">
        <p14:creationId xmlns:p14="http://schemas.microsoft.com/office/powerpoint/2010/main" val="39075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Private Scholarships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896644"/>
            <a:ext cx="3327396" cy="51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05200" y="955288"/>
            <a:ext cx="56232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Private scholarship reduce the financial need of the student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Adjustments to financial aid may need to occur in some instances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How we reduce funding if required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Loans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Work Study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DU Educational Grant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dirty="0" smtClean="0"/>
              <a:t>Where to send private scholarship checks?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Include student name and ID </a:t>
            </a:r>
          </a:p>
          <a:p>
            <a:pPr marL="742950" lvl="1" indent="-285750">
              <a:defRPr/>
            </a:pPr>
            <a:r>
              <a:rPr lang="en-US" sz="2400" dirty="0" smtClean="0"/>
              <a:t>	</a:t>
            </a:r>
            <a:r>
              <a:rPr lang="en-US" dirty="0" smtClean="0"/>
              <a:t>Office of Financial Aid</a:t>
            </a:r>
            <a:br>
              <a:rPr lang="en-US" dirty="0" smtClean="0"/>
            </a:br>
            <a:r>
              <a:rPr lang="en-US" dirty="0" smtClean="0"/>
              <a:t>University of Denver</a:t>
            </a:r>
            <a:br>
              <a:rPr lang="en-US" dirty="0" smtClean="0"/>
            </a:br>
            <a:r>
              <a:rPr lang="en-US" dirty="0" smtClean="0"/>
              <a:t>2197 S. University Blvd.</a:t>
            </a:r>
            <a:br>
              <a:rPr lang="en-US" dirty="0" smtClean="0"/>
            </a:br>
            <a:r>
              <a:rPr lang="en-US" dirty="0" smtClean="0"/>
              <a:t>Denver, CO 80208-9403</a:t>
            </a:r>
          </a:p>
        </p:txBody>
      </p:sp>
    </p:spTree>
    <p:extLst>
      <p:ext uri="{BB962C8B-B14F-4D97-AF65-F5344CB8AC3E}">
        <p14:creationId xmlns:p14="http://schemas.microsoft.com/office/powerpoint/2010/main" val="7163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Work Study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990600"/>
            <a:ext cx="5105400" cy="509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Decreasing funding from both state and federal government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University is making up a portion of the loss with its own funding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Funding isn’t available to all students who qualify</a:t>
            </a:r>
          </a:p>
          <a:p>
            <a:pPr marL="914400" lvl="1" indent="-457200"/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Student Employment (within the Office of Financial Aid)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Work Study hiring fair on Saturday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Jobs posted online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Students get to seek out jobs, rather than assigned locations</a:t>
            </a:r>
          </a:p>
          <a:p>
            <a:pPr marL="914400" lvl="1" indent="-457200"/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Student are paid bi-weekly through payroll, not the student account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900346"/>
            <a:ext cx="3327396" cy="510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228600" y="99043"/>
            <a:ext cx="8899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Non-Work Study Opportunities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143000"/>
            <a:ext cx="495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Over 100 opportunities on the Student Employment website (</a:t>
            </a:r>
            <a:r>
              <a:rPr lang="en-US" sz="2000" dirty="0" smtClean="0">
                <a:hlinkClick r:id="rId3"/>
              </a:rPr>
              <a:t>www.du.edu/studentemployment</a:t>
            </a:r>
            <a:r>
              <a:rPr lang="en-US" sz="2000" dirty="0" smtClean="0"/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Sodexho (Dining Services)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Cashiers, Baristas, Catering Staff, etc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DU Call Center (fundraising)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Nannies/Babysitting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Medical receptionist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Sales assistant for an online outdoor recreational equipment business,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Hostess and wait staff at restaurants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Fitness instructors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896877"/>
            <a:ext cx="3327396" cy="51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4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Special Circumstances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905755"/>
            <a:ext cx="3327396" cy="50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600" y="990600"/>
            <a:ext cx="502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 understand that special circumstances occur that may impact a student’s financial aid eligibility.</a:t>
            </a:r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Examples of “Special Circumstances”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Loss of employment or reduction in wages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Excessive medical or dental expenses not covered by insurance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Bankruptcy or foreclosure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Divorce or separation of parents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Loss of child support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Contact an advisor in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4718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Financial Aid Eligibility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" y="905522"/>
            <a:ext cx="3352092" cy="50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600" y="1600200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Enrolled in 12 credits hours for most financial aid to pay</a:t>
            </a:r>
          </a:p>
          <a:p>
            <a:pPr marL="457200" indent="-457200"/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Maintain a 2.0 cumulative GPA (2.5 for accounting majors)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Complete and pass a minimum of 80% of all courses attempted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Additional requirements exist for gift, endowed, and private scholarships.  They vary by department or donor</a:t>
            </a:r>
          </a:p>
        </p:txBody>
      </p:sp>
    </p:spTree>
    <p:extLst>
      <p:ext uri="{BB962C8B-B14F-4D97-AF65-F5344CB8AC3E}">
        <p14:creationId xmlns:p14="http://schemas.microsoft.com/office/powerpoint/2010/main" val="19336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5976768"/>
            <a:ext cx="9159536" cy="881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Agenda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371600"/>
            <a:ext cx="51449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role of the Bursar and Financial Aid offices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Student Billing, Payments, &amp; Refunds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Health insurance waivers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Funding Options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Special Circumstances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Communications</a:t>
            </a:r>
            <a:endParaRPr lang="en-US" sz="2400" dirty="0"/>
          </a:p>
        </p:txBody>
      </p:sp>
      <p:pic>
        <p:nvPicPr>
          <p:cNvPr id="9" name="Picture 4" descr="G5D658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3657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Looking ahead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9" y="909224"/>
            <a:ext cx="3285447" cy="509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1219200"/>
            <a:ext cx="57756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Apply for financial aid annually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CSS PROFILE available in October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FAFSA available on January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2013</a:t>
            </a:r>
          </a:p>
          <a:p>
            <a:pPr marL="742950" lvl="1" indent="-285750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March 15, 2013 is the priority deadline for returning students.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Requests for additional documentation are emailed directly to the student and available on webCentral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Financial aid awards for continuing students are emailed at the end of May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778284" cy="3200400"/>
          </a:xfrm>
        </p:spPr>
      </p:pic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Questions?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371600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Office Hours: 8 am to 4:30 pm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Bursar’s Office</a:t>
            </a:r>
          </a:p>
          <a:p>
            <a:r>
              <a:rPr lang="en-US" sz="1600" dirty="0" smtClean="0"/>
              <a:t>2197 S. University Blvd</a:t>
            </a:r>
          </a:p>
          <a:p>
            <a:r>
              <a:rPr lang="en-US" sz="1600" dirty="0" smtClean="0"/>
              <a:t>Denver, CO 80208</a:t>
            </a:r>
          </a:p>
          <a:p>
            <a:endParaRPr lang="en-US" sz="1600" dirty="0" smtClean="0"/>
          </a:p>
          <a:p>
            <a:r>
              <a:rPr lang="en-US" sz="1600" dirty="0" smtClean="0"/>
              <a:t>303-871-4944          bursar@du.edu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Office </a:t>
            </a:r>
            <a:r>
              <a:rPr lang="en-US" sz="1600" dirty="0"/>
              <a:t>of Financial </a:t>
            </a:r>
            <a:r>
              <a:rPr lang="en-US" sz="1600" dirty="0" smtClean="0"/>
              <a:t>Aid</a:t>
            </a:r>
          </a:p>
          <a:p>
            <a:r>
              <a:rPr lang="en-US" sz="1600" dirty="0" smtClean="0"/>
              <a:t>2197 S. University Blvd</a:t>
            </a:r>
          </a:p>
          <a:p>
            <a:r>
              <a:rPr lang="en-US" sz="1600" dirty="0" smtClean="0"/>
              <a:t>Denver, CO 80208-9403</a:t>
            </a:r>
          </a:p>
          <a:p>
            <a:endParaRPr lang="en-US" sz="1600" dirty="0"/>
          </a:p>
          <a:p>
            <a:r>
              <a:rPr lang="en-US" sz="1600" dirty="0" smtClean="0"/>
              <a:t>303-871-4020         finaid@du.edu</a:t>
            </a:r>
            <a:endParaRPr lang="en-US" sz="1600" u="sng" dirty="0">
              <a:solidFill>
                <a:srgbClr val="1530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Roles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990600"/>
            <a:ext cx="541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Bursar’s Office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Student Billing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Payment Plans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Perkins Loans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Health Insurance Waiver</a:t>
            </a:r>
          </a:p>
          <a:p>
            <a:pPr marL="342900" indent="-342900"/>
            <a:r>
              <a:rPr lang="en-US" sz="2400" b="1" dirty="0" smtClean="0"/>
              <a:t>Financial Aid Office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Process Aid Applications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Award Scholarships, Grants, Loans, Work Study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Send Award Letter</a:t>
            </a:r>
          </a:p>
          <a:p>
            <a:pPr marL="342900" indent="-342900"/>
            <a:r>
              <a:rPr lang="en-US" sz="2400" b="1" dirty="0" smtClean="0"/>
              <a:t>Academic Units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Assist in the selection of departmental scholarships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8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Billing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8542" y="1219200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The University of Denver is paperless</a:t>
            </a:r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ecoBills</a:t>
            </a:r>
            <a:r>
              <a:rPr lang="en-US" sz="2000" dirty="0" smtClean="0"/>
              <a:t> are sent to the student’s preferred email address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An additional email address may be designated to receive the </a:t>
            </a:r>
            <a:r>
              <a:rPr lang="en-US" sz="2000" dirty="0" err="1" smtClean="0"/>
              <a:t>ecoBill</a:t>
            </a:r>
            <a:endParaRPr lang="en-US" sz="20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Password protected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Default password consists of the last 4 digits of your students DU ID# and all four digits of their birth year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Password can be changed</a:t>
            </a:r>
          </a:p>
          <a:p>
            <a:pPr lvl="1"/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Changes to </a:t>
            </a:r>
            <a:r>
              <a:rPr lang="en-US" sz="2000" dirty="0" err="1" smtClean="0"/>
              <a:t>ecoBill</a:t>
            </a:r>
            <a:r>
              <a:rPr lang="en-US" sz="2000" dirty="0" smtClean="0"/>
              <a:t> setup are done through webCentral</a:t>
            </a:r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" y="889000"/>
            <a:ext cx="3412066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Billing – New Students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066800"/>
            <a:ext cx="49553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ecoBills</a:t>
            </a:r>
            <a:r>
              <a:rPr lang="en-US" sz="2800" dirty="0" smtClean="0"/>
              <a:t> are generated after registration</a:t>
            </a:r>
            <a:endParaRPr lang="en-U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Emails are sent Sept. 7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Bill is due Sept.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 err="1" smtClean="0"/>
              <a:t>ecoBills</a:t>
            </a:r>
            <a:r>
              <a:rPr lang="en-US" sz="2800" dirty="0" smtClean="0"/>
              <a:t> are emailed approximately 4 weeks prior to the beginning of each term</a:t>
            </a:r>
            <a:endParaRPr lang="en-US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Also available to view on webCentral</a:t>
            </a:r>
            <a:endParaRPr lang="en-US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" y="905522"/>
            <a:ext cx="3412066" cy="50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6986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chemeClr val="bg1"/>
                </a:solidFill>
              </a:rPr>
              <a:t>ecoBill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51943" y="1118520"/>
            <a:ext cx="5155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Sign into webCentral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Select the Student tab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Locate the My Statement section in the center of the page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Select </a:t>
            </a:r>
            <a:r>
              <a:rPr lang="en-US" sz="2500" dirty="0" err="1" smtClean="0"/>
              <a:t>ecoBill</a:t>
            </a:r>
            <a:r>
              <a:rPr lang="en-US" sz="2500" dirty="0" smtClean="0"/>
              <a:t> Account Management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Follow the instructions to select new password or adding an email address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Once complete, submit to save changes</a:t>
            </a:r>
          </a:p>
          <a:p>
            <a:r>
              <a:rPr lang="en-US" sz="2400" i="1" dirty="0" smtClean="0"/>
              <a:t>   www.du.edu/bursar/ecobill.html</a:t>
            </a:r>
            <a:endParaRPr lang="en-US" sz="2400" i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99" y="905522"/>
            <a:ext cx="3423319" cy="51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0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8139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err="1" smtClean="0">
                <a:solidFill>
                  <a:schemeClr val="bg1"/>
                </a:solidFill>
              </a:rPr>
              <a:t>ecoBill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7" y="905522"/>
            <a:ext cx="3385904" cy="50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3800" y="1143000"/>
            <a:ext cx="4572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sz="2500" dirty="0" smtClean="0"/>
              <a:t>What is included?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Tuition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Technology Fee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Activity Fee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Room &amp; Board Charges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Parking Charges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Health Insurance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Health &amp; Counseling Fee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Disbursed or anticipated financial aid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/>
              <a:t>Payments</a:t>
            </a:r>
          </a:p>
        </p:txBody>
      </p:sp>
    </p:spTree>
    <p:extLst>
      <p:ext uri="{BB962C8B-B14F-4D97-AF65-F5344CB8AC3E}">
        <p14:creationId xmlns:p14="http://schemas.microsoft.com/office/powerpoint/2010/main" val="16245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867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Disbursement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:\Communication\Photography\Buildings &amp; Campus\University Hall\Front of U 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" y="914400"/>
            <a:ext cx="3352092" cy="50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1066800"/>
            <a:ext cx="5623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Financial Aid pays directly to the student’s bill 10 days prior to the start of term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Must be registered with no outstanding financial aid requirements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Full-time status is often required (12 credit hours)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Federal Direct loans have an origination fee that we are required to collect at disbursement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2" y="904169"/>
            <a:ext cx="3429321" cy="50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536" y="6003402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395288" y="99043"/>
            <a:ext cx="8367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08" charset="-128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Payments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50900"/>
            <a:ext cx="9144000" cy="1587"/>
          </a:xfrm>
          <a:prstGeom prst="line">
            <a:avLst/>
          </a:prstGeom>
          <a:ln w="76200" cap="flat" cmpd="sng" algn="ctr">
            <a:solidFill>
              <a:srgbClr val="9800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533" y="6157913"/>
            <a:ext cx="171420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1143000"/>
            <a:ext cx="4572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Payment is due ten days prior to the start of the term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Fall - September 28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Winter – December 28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	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Spring –  March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</a:p>
          <a:p>
            <a:pPr marL="742950" lvl="1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Late fees of 1.5%, minimum of $150 may be assessed to accounts which are not paid in full by the due date</a:t>
            </a:r>
          </a:p>
          <a:p>
            <a:pPr marL="285750" indent="-285750"/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Additional late payment fees are assessed monthly until account is paid in full</a:t>
            </a:r>
            <a:endParaRPr lang="en-US" sz="2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" y="906154"/>
            <a:ext cx="3268043" cy="509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15627</TotalTime>
  <Words>970</Words>
  <Application>Microsoft Office PowerPoint</Application>
  <PresentationFormat>On-screen Show (4:3)</PresentationFormat>
  <Paragraphs>213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Forbes</dc:creator>
  <cp:lastModifiedBy>Lisa Westendorf</cp:lastModifiedBy>
  <cp:revision>106</cp:revision>
  <dcterms:created xsi:type="dcterms:W3CDTF">2012-04-05T16:47:41Z</dcterms:created>
  <dcterms:modified xsi:type="dcterms:W3CDTF">2012-09-04T15:55:50Z</dcterms:modified>
</cp:coreProperties>
</file>