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41" r:id="rId2"/>
    <p:sldId id="442" r:id="rId3"/>
    <p:sldId id="457" r:id="rId4"/>
    <p:sldId id="459" r:id="rId5"/>
    <p:sldId id="460" r:id="rId6"/>
    <p:sldId id="461" r:id="rId7"/>
    <p:sldId id="458" r:id="rId8"/>
  </p:sldIdLst>
  <p:sldSz cx="9144000" cy="5143500" type="screen16x9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15" userDrawn="1">
          <p15:clr>
            <a:srgbClr val="A4A3A4"/>
          </p15:clr>
        </p15:guide>
        <p15:guide id="2" pos="312" userDrawn="1">
          <p15:clr>
            <a:srgbClr val="A4A3A4"/>
          </p15:clr>
        </p15:guide>
        <p15:guide id="3" orient="horz" pos="3108" userDrawn="1">
          <p15:clr>
            <a:srgbClr val="A4A3A4"/>
          </p15:clr>
        </p15:guide>
        <p15:guide id="4" orient="horz" pos="588" userDrawn="1">
          <p15:clr>
            <a:srgbClr val="A4A3A4"/>
          </p15:clr>
        </p15:guide>
        <p15:guide id="5" orient="horz" pos="828" userDrawn="1">
          <p15:clr>
            <a:srgbClr val="A4A3A4"/>
          </p15:clr>
        </p15:guide>
        <p15:guide id="7" orient="horz" pos="2052" userDrawn="1">
          <p15:clr>
            <a:srgbClr val="A4A3A4"/>
          </p15:clr>
        </p15:guide>
        <p15:guide id="8" orient="horz" pos="42">
          <p15:clr>
            <a:srgbClr val="A4A3A4"/>
          </p15:clr>
        </p15:guide>
        <p15:guide id="9" orient="horz" pos="796">
          <p15:clr>
            <a:srgbClr val="A4A3A4"/>
          </p15:clr>
        </p15:guide>
        <p15:guide id="10" orient="horz" pos="1802">
          <p15:clr>
            <a:srgbClr val="A4A3A4"/>
          </p15:clr>
        </p15:guide>
        <p15:guide id="11" pos="345">
          <p15:clr>
            <a:srgbClr val="A4A3A4"/>
          </p15:clr>
        </p15:guide>
        <p15:guide id="12" pos="201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nciguerra, Elizabeth  (CTR)      C4PRD" initials="VE(C" lastIdx="3" clrIdx="0"/>
  <p:cmAuthor id="2" name="Tammaro, Angelus E      B6LPA" initials="Ange" lastIdx="3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EEF4"/>
    <a:srgbClr val="00AAE0"/>
    <a:srgbClr val="0065A6"/>
    <a:srgbClr val="39B44A"/>
    <a:srgbClr val="002850"/>
    <a:srgbClr val="E35205"/>
    <a:srgbClr val="F68621"/>
    <a:srgbClr val="F0B434"/>
    <a:srgbClr val="007A3E"/>
    <a:srgbClr val="C4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52" autoAdjust="0"/>
    <p:restoredTop sz="95405" autoAdjust="0"/>
  </p:normalViewPr>
  <p:slideViewPr>
    <p:cSldViewPr snapToGrid="0" snapToObjects="1">
      <p:cViewPr varScale="1">
        <p:scale>
          <a:sx n="86" d="100"/>
          <a:sy n="86" d="100"/>
        </p:scale>
        <p:origin x="600" y="48"/>
      </p:cViewPr>
      <p:guideLst>
        <p:guide orient="horz" pos="315"/>
        <p:guide pos="312"/>
        <p:guide orient="horz" pos="3108"/>
        <p:guide orient="horz" pos="588"/>
        <p:guide orient="horz" pos="828"/>
        <p:guide orient="horz" pos="2052"/>
        <p:guide orient="horz" pos="42"/>
        <p:guide orient="horz" pos="796"/>
        <p:guide orient="horz" pos="1802"/>
        <p:guide pos="345"/>
        <p:guide pos="201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84" charset="0"/>
                <a:ea typeface="MS PGothic" pitchFamily="34" charset="-128"/>
              </a:defRPr>
            </a:lvl1pPr>
          </a:lstStyle>
          <a:p>
            <a:fld id="{370AD719-A5CC-4EAA-B319-63CA2EB82D34}" type="datetime1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84" charset="0"/>
                <a:ea typeface="MS PGothic" pitchFamily="34" charset="-128"/>
              </a:defRPr>
            </a:lvl1pPr>
          </a:lstStyle>
          <a:p>
            <a:fld id="{E4BB9F89-8D2A-4F13-8073-A3C588A4F3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235466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84" charset="0"/>
                <a:ea typeface="MS PGothic" pitchFamily="34" charset="-128"/>
              </a:defRPr>
            </a:lvl1pPr>
          </a:lstStyle>
          <a:p>
            <a:fld id="{6E30FF4F-E39C-4EAF-A8BC-25F286F58CE1}" type="datetime1">
              <a:rPr lang="en-US" altLang="en-US"/>
              <a:pPr/>
              <a:t>4/7/2021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3177" tIns="46589" rIns="93177" bIns="4658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-84" charset="0"/>
                <a:ea typeface="MS PGothic" pitchFamily="34" charset="-128"/>
              </a:defRPr>
            </a:lvl1pPr>
          </a:lstStyle>
          <a:p>
            <a:fld id="{DECE3B9E-6574-462E-B6D1-39C8693FFF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10966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pitchFamily="34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-84" charset="-128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409575"/>
            <a:ext cx="9144000" cy="3826860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on box / use insert picture /  then use crop tool to position or enlarge in box</a:t>
            </a:r>
            <a:endParaRPr lang="en-US" dirty="0"/>
          </a:p>
        </p:txBody>
      </p:sp>
      <p:sp>
        <p:nvSpPr>
          <p:cNvPr id="10242" name="Title Placeholder 1"/>
          <p:cNvSpPr>
            <a:spLocks noGrp="1"/>
          </p:cNvSpPr>
          <p:nvPr>
            <p:ph type="ctrTitle"/>
          </p:nvPr>
        </p:nvSpPr>
        <p:spPr>
          <a:xfrm>
            <a:off x="457200" y="1351068"/>
            <a:ext cx="4535905" cy="1065718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3300"/>
              </a:lnSpc>
              <a:defRPr sz="3200" b="1" cap="all" baseline="0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43" name="Text Placeholder 2"/>
          <p:cNvSpPr>
            <a:spLocks noGrp="1"/>
          </p:cNvSpPr>
          <p:nvPr>
            <p:ph type="subTitle" idx="1" hasCustomPrompt="1"/>
          </p:nvPr>
        </p:nvSpPr>
        <p:spPr>
          <a:xfrm>
            <a:off x="457200" y="2465996"/>
            <a:ext cx="4535904" cy="628630"/>
          </a:xfrm>
        </p:spPr>
        <p:txBody>
          <a:bodyPr anchor="ctr"/>
          <a:lstStyle>
            <a:lvl1pPr marL="0" indent="0">
              <a:lnSpc>
                <a:spcPts val="2000"/>
              </a:lnSpc>
              <a:buFont typeface="Arial" charset="0"/>
              <a:buNone/>
              <a:defRPr sz="1800" b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52"/>
          <a:stretch/>
        </p:blipFill>
        <p:spPr>
          <a:xfrm>
            <a:off x="6880225" y="4314889"/>
            <a:ext cx="2046288" cy="8508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9" t="30410" r="-6860" b="10635"/>
          <a:stretch/>
        </p:blipFill>
        <p:spPr>
          <a:xfrm>
            <a:off x="377825" y="4578413"/>
            <a:ext cx="2876549" cy="50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292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 rot="5400000">
            <a:off x="2923183" y="-2944614"/>
            <a:ext cx="3318272" cy="9174163"/>
          </a:xfrm>
          <a:prstGeom prst="rect">
            <a:avLst/>
          </a:prstGeom>
          <a:solidFill>
            <a:srgbClr val="002850"/>
          </a:solidFill>
          <a:ln w="349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  <a:ea typeface="ＭＳ Ｐゴシック" pitchFamily="34" charset="-128"/>
            </a:endParaRPr>
          </a:p>
        </p:txBody>
      </p:sp>
      <p:sp>
        <p:nvSpPr>
          <p:cNvPr id="5" name="Rectangle 4"/>
          <p:cNvSpPr/>
          <p:nvPr userDrawn="1"/>
        </p:nvSpPr>
        <p:spPr bwMode="auto">
          <a:xfrm rot="5400000">
            <a:off x="4053880" y="-757039"/>
            <a:ext cx="1053703" cy="9170988"/>
          </a:xfrm>
          <a:prstGeom prst="rect">
            <a:avLst/>
          </a:prstGeom>
          <a:solidFill>
            <a:srgbClr val="0065A6"/>
          </a:solidFill>
          <a:ln w="349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  <a:ea typeface="ＭＳ Ｐゴシック" pitchFamily="34" charset="-128"/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1603"/>
            <a:ext cx="7696200" cy="1053704"/>
          </a:xfrm>
        </p:spPr>
        <p:txBody>
          <a:bodyPr anchor="ctr"/>
          <a:lstStyle>
            <a:lvl1pPr marL="0" indent="0">
              <a:lnSpc>
                <a:spcPts val="2200"/>
              </a:lnSpc>
              <a:buFont typeface="Arial" charset="0"/>
              <a:buNone/>
              <a:defRPr sz="2000" b="0">
                <a:solidFill>
                  <a:schemeClr val="bg1"/>
                </a:solidFill>
                <a:latin typeface="Arial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Title Placeholder 1"/>
          <p:cNvSpPr>
            <a:spLocks noGrp="1"/>
          </p:cNvSpPr>
          <p:nvPr>
            <p:ph type="ctrTitle"/>
          </p:nvPr>
        </p:nvSpPr>
        <p:spPr>
          <a:xfrm>
            <a:off x="452439" y="2234804"/>
            <a:ext cx="8716962" cy="717948"/>
          </a:xfrm>
          <a:prstGeom prst="rect">
            <a:avLst/>
          </a:prstGeom>
        </p:spPr>
        <p:txBody>
          <a:bodyPr anchor="b"/>
          <a:lstStyle>
            <a:lvl1pPr>
              <a:lnSpc>
                <a:spcPts val="4000"/>
              </a:lnSpc>
              <a:defRPr sz="3800" b="1" cap="all" baseline="0">
                <a:solidFill>
                  <a:srgbClr val="FFFFFF"/>
                </a:solidFill>
                <a:latin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8C01F01-A601-4FE5-8E71-6675F782C62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Confidential, unpublished property of Cigna. Do not duplicate or distribute. Use and distribution limited solely to authorized personnel. © 2018 Cigna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03578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0188" indent="-230188"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434150" y="205979"/>
            <a:ext cx="8229600" cy="484584"/>
          </a:xfrm>
        </p:spPr>
        <p:txBody>
          <a:bodyPr/>
          <a:lstStyle>
            <a:lvl1pPr>
              <a:defRPr sz="2000" cap="none">
                <a:solidFill>
                  <a:srgbClr val="0065A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C0547-4173-4FD2-B3AD-CE0209F6F09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Confidential, unpublished property of Cigna. Do not duplicate or distribute. Use and distribution limited solely to authorized personnel. © 2018 Cigna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3824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34150" y="205979"/>
            <a:ext cx="8229600" cy="484584"/>
          </a:xfrm>
        </p:spPr>
        <p:txBody>
          <a:bodyPr/>
          <a:lstStyle>
            <a:lvl1pPr>
              <a:defRPr sz="2000" cap="none">
                <a:solidFill>
                  <a:srgbClr val="0065A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C9F2F1-5B60-4828-8D48-CC3CA0267DF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Confidential, unpublished property of Cigna. Do not duplicate or distribute. Use and distribution limited solely to authorized personnel. © 2018 Cigna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4896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10E1DF-8D3F-4AD8-AE6B-6D4EC949FB9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Confidential, unpublished property of Cigna. Do not duplicate or distribute. Use and distribution limited solely to authorized personnel. © 2018 Cigna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4907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 rot="5400000">
            <a:off x="2396330" y="-2417762"/>
            <a:ext cx="4371976" cy="9174163"/>
          </a:xfrm>
          <a:prstGeom prst="rect">
            <a:avLst/>
          </a:prstGeom>
          <a:solidFill>
            <a:srgbClr val="002850"/>
          </a:solidFill>
          <a:ln w="349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00"/>
              </a:solidFill>
              <a:ea typeface="ＭＳ Ｐゴシック" pitchFamily="34" charset="-128"/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4951381"/>
            <a:ext cx="7011988" cy="1714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Confidential, unpublished property of Cigna. Do not duplicate or distribute. Use and distribution limited solely to authorized personnel. © 2018 Cigna</a:t>
            </a:r>
            <a:endParaRPr lang="en-US" alt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4953762"/>
            <a:ext cx="2133600" cy="159544"/>
          </a:xfrm>
        </p:spPr>
        <p:txBody>
          <a:bodyPr/>
          <a:lstStyle>
            <a:lvl1pPr>
              <a:defRPr/>
            </a:lvl1pPr>
          </a:lstStyle>
          <a:p>
            <a:fld id="{C8C01F01-A601-4FE5-8E71-6675F782C6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5465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8912" y="1200150"/>
            <a:ext cx="8229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 16 </a:t>
            </a:r>
            <a:r>
              <a:rPr lang="en-US" altLang="en-US" dirty="0" err="1" smtClean="0"/>
              <a:t>pt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7010400" y="4953762"/>
            <a:ext cx="2133600" cy="159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999999"/>
                </a:solidFill>
              </a:defRPr>
            </a:lvl1pPr>
          </a:lstStyle>
          <a:p>
            <a:fld id="{B96EB2AE-DF96-457D-9F43-958D79343F7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4951381"/>
            <a:ext cx="7011988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rgbClr val="999999"/>
                </a:solidFill>
                <a:latin typeface="Arial Narrow" pitchFamily="-84" charset="0"/>
                <a:ea typeface="MS PGothic" pitchFamily="34" charset="-128"/>
              </a:defRPr>
            </a:lvl1pPr>
          </a:lstStyle>
          <a:p>
            <a:r>
              <a:rPr lang="en-US" altLang="en-US" dirty="0" smtClean="0"/>
              <a:t>Confidential, unpublished property of Cigna. Do not duplicate or distribute. Use and distribution limited solely to authorized personnel. © 2018 Cigna</a:t>
            </a:r>
            <a:endParaRPr lang="en-US" altLang="en-US" dirty="0"/>
          </a:p>
        </p:txBody>
      </p:sp>
      <p:sp>
        <p:nvSpPr>
          <p:cNvPr id="1029" name="Title Placeholder 26"/>
          <p:cNvSpPr>
            <a:spLocks noGrp="1"/>
          </p:cNvSpPr>
          <p:nvPr>
            <p:ph type="title"/>
          </p:nvPr>
        </p:nvSpPr>
        <p:spPr bwMode="auto">
          <a:xfrm>
            <a:off x="438912" y="213931"/>
            <a:ext cx="82296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52"/>
          <a:stretch/>
        </p:blipFill>
        <p:spPr>
          <a:xfrm>
            <a:off x="6880225" y="4314889"/>
            <a:ext cx="2046288" cy="85089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65" r:id="rId1"/>
    <p:sldLayoutId id="2147484366" r:id="rId2"/>
    <p:sldLayoutId id="2147484362" r:id="rId3"/>
    <p:sldLayoutId id="2147484363" r:id="rId4"/>
    <p:sldLayoutId id="2147484361" r:id="rId5"/>
    <p:sldLayoutId id="2147484368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 kern="1200">
          <a:solidFill>
            <a:srgbClr val="0065A6"/>
          </a:solidFill>
          <a:latin typeface="Arial"/>
          <a:ea typeface="MS PGothic" pitchFamily="34" charset="-128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95959"/>
          </a:solidFill>
          <a:latin typeface="Arial" charset="0"/>
          <a:ea typeface="MS PGothic" pitchFamily="34" charset="-128"/>
          <a:cs typeface="Arial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95959"/>
          </a:solidFill>
          <a:latin typeface="Arial" charset="0"/>
          <a:ea typeface="MS PGothic" pitchFamily="34" charset="-128"/>
          <a:cs typeface="Arial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95959"/>
          </a:solidFill>
          <a:latin typeface="Arial" charset="0"/>
          <a:ea typeface="MS PGothic" pitchFamily="34" charset="-128"/>
          <a:cs typeface="Arial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595959"/>
          </a:solidFill>
          <a:latin typeface="Arial" charset="0"/>
          <a:ea typeface="MS PGothic" pitchFamily="34" charset="-128"/>
          <a:cs typeface="Arial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4F56AB"/>
          </a:solidFill>
          <a:latin typeface="Arial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4F56AB"/>
          </a:solidFill>
          <a:latin typeface="Arial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4F56AB"/>
          </a:solidFill>
          <a:latin typeface="Arial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4F56AB"/>
          </a:solidFill>
          <a:latin typeface="Arial" charset="0"/>
          <a:ea typeface="ＭＳ Ｐゴシック" charset="-128"/>
        </a:defRPr>
      </a:lvl9pPr>
    </p:titleStyle>
    <p:bodyStyle>
      <a:lvl1pPr marL="230188" indent="-230188" algn="l" defTabSz="457200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•"/>
        <a:defRPr sz="16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1pPr>
      <a:lvl2pPr marL="454025" indent="-223838" algn="l" defTabSz="457200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6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2pPr>
      <a:lvl3pPr marL="684213" indent="-230188" algn="l" defTabSz="457200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6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3pPr>
      <a:lvl4pPr marL="915988" indent="-231775" algn="l" defTabSz="457200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6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4pPr>
      <a:lvl5pPr marL="1146175" indent="-230188" algn="l" defTabSz="457200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charset="0"/>
        <a:buChar char="–"/>
        <a:defRPr sz="1600" kern="1200">
          <a:solidFill>
            <a:schemeClr val="tx1"/>
          </a:solidFill>
          <a:latin typeface="Arial"/>
          <a:ea typeface="MS PGothic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igna.com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Find a Cigna Provider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9F2F1-5B60-4828-8D48-CC3CA0267DF1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Confidential, unpublished property of Cigna. Do not duplicate or distribute. Use and distribution limited solely to authorized personnel. © 2016 Cigna</a:t>
            </a:r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700528" y="657751"/>
            <a:ext cx="1735806" cy="611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87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www.cigna.com</a:t>
            </a:r>
            <a:r>
              <a:rPr lang="en-US" sz="1687" dirty="0">
                <a:solidFill>
                  <a:srgbClr val="002060"/>
                </a:solidFill>
              </a:rPr>
              <a:t>	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1528"/>
          <a:stretch/>
        </p:blipFill>
        <p:spPr>
          <a:xfrm>
            <a:off x="490679" y="1404439"/>
            <a:ext cx="8173071" cy="29377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 flipH="1">
            <a:off x="5826869" y="657751"/>
            <a:ext cx="1074905" cy="8366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5531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Find a Cigna Provider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9F2F1-5B60-4828-8D48-CC3CA0267DF1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Confidential, unpublished property of Cigna. Do not duplicate or distribute. Use and distribution limited solely to authorized personnel. © 2016 Cigna</a:t>
            </a:r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197" y="1350774"/>
            <a:ext cx="7263397" cy="2803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9" name="Straight Arrow Connector 8"/>
          <p:cNvCxnSpPr/>
          <p:nvPr/>
        </p:nvCxnSpPr>
        <p:spPr>
          <a:xfrm>
            <a:off x="1069145" y="1590448"/>
            <a:ext cx="992273" cy="95925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2975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07" y="51471"/>
            <a:ext cx="8229600" cy="484584"/>
          </a:xfrm>
        </p:spPr>
        <p:txBody>
          <a:bodyPr/>
          <a:lstStyle/>
          <a:p>
            <a:r>
              <a:rPr lang="en-US" dirty="0" smtClean="0"/>
              <a:t>How to Find a Cigna Provider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9F2F1-5B60-4828-8D48-CC3CA0267DF1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Confidential, unpublished property of Cigna. Do not duplicate or distribute. Use and distribution limited solely to authorized personnel. © 2016 Cigna</a:t>
            </a:r>
            <a:endParaRPr lang="en-US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423" y="1340559"/>
            <a:ext cx="6110451" cy="2729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Straight Arrow Connector 7"/>
          <p:cNvCxnSpPr/>
          <p:nvPr/>
        </p:nvCxnSpPr>
        <p:spPr>
          <a:xfrm>
            <a:off x="1988234" y="1018361"/>
            <a:ext cx="992273" cy="95925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2788122" y="3693880"/>
            <a:ext cx="785072" cy="7374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557870" y="3693880"/>
            <a:ext cx="657748" cy="73744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224507" y="648279"/>
            <a:ext cx="1646495" cy="645949"/>
            <a:chOff x="1142253" y="3228977"/>
            <a:chExt cx="2042810" cy="900414"/>
          </a:xfrm>
        </p:grpSpPr>
        <p:sp>
          <p:nvSpPr>
            <p:cNvPr id="21" name="TextBox 20"/>
            <p:cNvSpPr txBox="1"/>
            <p:nvPr/>
          </p:nvSpPr>
          <p:spPr>
            <a:xfrm>
              <a:off x="1229801" y="3308805"/>
              <a:ext cx="186771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dirty="0" smtClean="0"/>
                <a:t>Enter the address, city or zip code for the provider or area you’re looking for</a:t>
              </a:r>
              <a:endParaRPr lang="en-US" sz="900" dirty="0"/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1142253" y="3228977"/>
              <a:ext cx="2042810" cy="90041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764234" y="4298063"/>
            <a:ext cx="1505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If you have a specific provider you’re looking for, select Doctor by Name</a:t>
            </a:r>
            <a:endParaRPr lang="en-US" sz="900" dirty="0"/>
          </a:p>
        </p:txBody>
      </p:sp>
      <p:sp>
        <p:nvSpPr>
          <p:cNvPr id="24" name="Rounded Rectangle 23"/>
          <p:cNvSpPr/>
          <p:nvPr/>
        </p:nvSpPr>
        <p:spPr>
          <a:xfrm>
            <a:off x="3699681" y="4267334"/>
            <a:ext cx="1646495" cy="64594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863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07" y="51471"/>
            <a:ext cx="8229600" cy="484584"/>
          </a:xfrm>
        </p:spPr>
        <p:txBody>
          <a:bodyPr/>
          <a:lstStyle/>
          <a:p>
            <a:r>
              <a:rPr lang="en-US" dirty="0" smtClean="0"/>
              <a:t>How to Find a Cigna </a:t>
            </a:r>
            <a:r>
              <a:rPr lang="en-US" dirty="0"/>
              <a:t>Provider in the </a:t>
            </a:r>
            <a:r>
              <a:rPr lang="en-US" dirty="0" err="1"/>
              <a:t>LocalPlus</a:t>
            </a:r>
            <a:r>
              <a:rPr lang="en-US" dirty="0"/>
              <a:t> Network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9F2F1-5B60-4828-8D48-CC3CA0267DF1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Confidential, unpublished property of Cigna. Do not duplicate or distribute. Use and distribution limited solely to authorized personnel. © 2016 Cigna</a:t>
            </a:r>
            <a:endParaRPr lang="en-US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213801" y="3980607"/>
            <a:ext cx="1575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Click on </a:t>
            </a:r>
            <a:r>
              <a:rPr lang="en-US" sz="900" b="1" dirty="0" smtClean="0"/>
              <a:t>Continue as guest</a:t>
            </a:r>
            <a:r>
              <a:rPr lang="en-US" sz="900" dirty="0" smtClean="0"/>
              <a:t>, so you can search for a provider in the </a:t>
            </a:r>
            <a:r>
              <a:rPr lang="en-US" sz="900" b="1" dirty="0" err="1" smtClean="0"/>
              <a:t>LocalPlus</a:t>
            </a:r>
            <a:r>
              <a:rPr lang="en-US" sz="900" dirty="0" smtClean="0"/>
              <a:t> network</a:t>
            </a:r>
            <a:endParaRPr lang="en-US" sz="900" dirty="0"/>
          </a:p>
        </p:txBody>
      </p:sp>
      <p:sp>
        <p:nvSpPr>
          <p:cNvPr id="24" name="Rounded Rectangle 23"/>
          <p:cNvSpPr/>
          <p:nvPr/>
        </p:nvSpPr>
        <p:spPr>
          <a:xfrm>
            <a:off x="3178520" y="3980607"/>
            <a:ext cx="1646495" cy="64594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01" y="879542"/>
            <a:ext cx="8120630" cy="277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Arrow Connector 12"/>
          <p:cNvCxnSpPr/>
          <p:nvPr/>
        </p:nvCxnSpPr>
        <p:spPr>
          <a:xfrm flipV="1">
            <a:off x="4922599" y="2946928"/>
            <a:ext cx="1156029" cy="127447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820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07" y="51471"/>
            <a:ext cx="8229600" cy="484584"/>
          </a:xfrm>
        </p:spPr>
        <p:txBody>
          <a:bodyPr/>
          <a:lstStyle/>
          <a:p>
            <a:r>
              <a:rPr lang="en-US" dirty="0" smtClean="0"/>
              <a:t>How to Find a Cigna </a:t>
            </a:r>
            <a:r>
              <a:rPr lang="en-US" dirty="0"/>
              <a:t>Provider in the </a:t>
            </a:r>
            <a:r>
              <a:rPr lang="en-US" dirty="0" err="1"/>
              <a:t>LocalPlus</a:t>
            </a:r>
            <a:r>
              <a:rPr lang="en-US" dirty="0"/>
              <a:t> Network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9F2F1-5B60-4828-8D48-CC3CA0267DF1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Confidential, unpublished property of Cigna. Do not duplicate or distribute. Use and distribution limited solely to authorized personnel. © 2016 Cigna</a:t>
            </a:r>
            <a:endParaRPr lang="en-US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157554" y="3502183"/>
            <a:ext cx="15053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Click on </a:t>
            </a:r>
            <a:r>
              <a:rPr lang="en-US" sz="900" b="1" dirty="0" err="1" smtClean="0"/>
              <a:t>LocalPlus</a:t>
            </a:r>
            <a:r>
              <a:rPr lang="en-US" sz="900" dirty="0" smtClean="0"/>
              <a:t> to see a list of providers available in this network</a:t>
            </a:r>
            <a:endParaRPr lang="en-US" sz="900" dirty="0"/>
          </a:p>
        </p:txBody>
      </p:sp>
      <p:sp>
        <p:nvSpPr>
          <p:cNvPr id="24" name="Rounded Rectangle 23"/>
          <p:cNvSpPr/>
          <p:nvPr/>
        </p:nvSpPr>
        <p:spPr>
          <a:xfrm>
            <a:off x="6139156" y="3482454"/>
            <a:ext cx="1542163" cy="54729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204" y="517001"/>
            <a:ext cx="3915830" cy="4397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Straight Arrow Connector 12"/>
          <p:cNvCxnSpPr/>
          <p:nvPr/>
        </p:nvCxnSpPr>
        <p:spPr>
          <a:xfrm flipH="1" flipV="1">
            <a:off x="2274155" y="2681609"/>
            <a:ext cx="4789940" cy="71541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003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07" y="51471"/>
            <a:ext cx="8229600" cy="484584"/>
          </a:xfrm>
        </p:spPr>
        <p:txBody>
          <a:bodyPr/>
          <a:lstStyle/>
          <a:p>
            <a:r>
              <a:rPr lang="en-US" dirty="0" smtClean="0"/>
              <a:t>How to Find a Cigna </a:t>
            </a:r>
            <a:r>
              <a:rPr lang="en-US" dirty="0"/>
              <a:t>Provider in the </a:t>
            </a:r>
            <a:r>
              <a:rPr lang="en-US" dirty="0" err="1"/>
              <a:t>LocalPlus</a:t>
            </a:r>
            <a:r>
              <a:rPr lang="en-US" dirty="0"/>
              <a:t> Network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9F2F1-5B60-4828-8D48-CC3CA0267DF1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Confidential, unpublished property of Cigna. Do not duplicate or distribute. Use and distribution limited solely to authorized personnel. © 2016 Cigna</a:t>
            </a:r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206" y="747658"/>
            <a:ext cx="6514194" cy="369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ounded Rectangle 9"/>
          <p:cNvSpPr/>
          <p:nvPr/>
        </p:nvSpPr>
        <p:spPr>
          <a:xfrm>
            <a:off x="7153051" y="2530150"/>
            <a:ext cx="1542163" cy="106182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153051" y="2530151"/>
            <a:ext cx="150536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 smtClean="0"/>
              <a:t>Scroll through the list provided to find out more information about each provider in the network.  You can also see where they are located based on the map.</a:t>
            </a:r>
            <a:endParaRPr lang="en-US" sz="900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2245728" y="1631852"/>
            <a:ext cx="5666438" cy="7939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6225502" y="2359436"/>
            <a:ext cx="1141814" cy="7391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018632" y="890711"/>
            <a:ext cx="454831" cy="1847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332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55" y="47002"/>
            <a:ext cx="8229600" cy="484584"/>
          </a:xfrm>
        </p:spPr>
        <p:txBody>
          <a:bodyPr/>
          <a:lstStyle/>
          <a:p>
            <a:r>
              <a:rPr lang="en-US" dirty="0" smtClean="0"/>
              <a:t>How to Find a Cigna </a:t>
            </a:r>
            <a:r>
              <a:rPr lang="en-US" dirty="0"/>
              <a:t>Provider in the </a:t>
            </a:r>
            <a:r>
              <a:rPr lang="en-US" dirty="0" err="1"/>
              <a:t>LocalPlus</a:t>
            </a:r>
            <a:r>
              <a:rPr lang="en-US" dirty="0"/>
              <a:t> Network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C9F2F1-5B60-4828-8D48-CC3CA0267DF1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mtClean="0"/>
              <a:t>Confidential, unpublished property of Cigna. Do not duplicate or distribute. Use and distribution limited solely to authorized personnel. © 2018 Cigna</a:t>
            </a:r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460" y="493359"/>
            <a:ext cx="4086125" cy="4331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7" name="Straight Arrow Connector 6"/>
          <p:cNvCxnSpPr/>
          <p:nvPr/>
        </p:nvCxnSpPr>
        <p:spPr>
          <a:xfrm>
            <a:off x="1838178" y="3301218"/>
            <a:ext cx="1599028" cy="12098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191683" y="2537902"/>
            <a:ext cx="1871579" cy="1030603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505994" y="4473526"/>
            <a:ext cx="1116037" cy="84406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87037" y="2663733"/>
            <a:ext cx="18106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A list of all plans accepted by the provider will display. For your medical plan coverage, you’ll want to look for </a:t>
            </a:r>
            <a:r>
              <a:rPr lang="en-US" sz="800" b="1" dirty="0" err="1" smtClean="0"/>
              <a:t>LocalPlus</a:t>
            </a:r>
            <a:r>
              <a:rPr lang="en-US" sz="800" dirty="0" smtClean="0"/>
              <a:t> or </a:t>
            </a:r>
            <a:r>
              <a:rPr lang="en-US" sz="800" b="1" dirty="0" smtClean="0"/>
              <a:t>Open Access Plus</a:t>
            </a:r>
            <a:r>
              <a:rPr lang="en-US" sz="800" dirty="0" smtClean="0"/>
              <a:t> indicated by the arrow below.</a:t>
            </a:r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3437206" y="2641017"/>
            <a:ext cx="679939" cy="88116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9442" t="-965" r="5489" b="965"/>
          <a:stretch/>
        </p:blipFill>
        <p:spPr>
          <a:xfrm>
            <a:off x="8218132" y="1749562"/>
            <a:ext cx="282636" cy="232117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>
            <a:off x="4155056" y="1631852"/>
            <a:ext cx="2634048" cy="10091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791030" y="1099731"/>
            <a:ext cx="1871579" cy="97494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6851990" y="1180801"/>
            <a:ext cx="18106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When you see the blue “c” icon, that indicates a provider with Cigna Care Designation. These providers are considered to be highest in quality and cost-efficiency.</a:t>
            </a:r>
            <a:endParaRPr lang="en-US" sz="800" dirty="0"/>
          </a:p>
        </p:txBody>
      </p:sp>
      <p:sp>
        <p:nvSpPr>
          <p:cNvPr id="22" name="TextBox 19"/>
          <p:cNvSpPr>
            <a:spLocks noChangeArrowheads="1"/>
          </p:cNvSpPr>
          <p:nvPr/>
        </p:nvSpPr>
        <p:spPr bwMode="auto">
          <a:xfrm>
            <a:off x="937252" y="2179779"/>
            <a:ext cx="327299" cy="27590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75" b="1" dirty="0" smtClean="0">
                <a:solidFill>
                  <a:srgbClr val="E35205"/>
                </a:solidFill>
                <a:cs typeface="Arial" panose="020B0604020202020204" pitchFamily="34" charset="0"/>
              </a:rPr>
              <a:t>1</a:t>
            </a:r>
            <a:endParaRPr lang="en-US" altLang="en-US" sz="675" b="1" dirty="0">
              <a:solidFill>
                <a:srgbClr val="E35205"/>
              </a:solidFill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1024421" y="2240341"/>
            <a:ext cx="153591" cy="154781"/>
          </a:xfrm>
          <a:prstGeom prst="ellipse">
            <a:avLst/>
          </a:prstGeom>
          <a:noFill/>
          <a:ln>
            <a:solidFill>
              <a:srgbClr val="E352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24" name="TextBox 19"/>
          <p:cNvSpPr>
            <a:spLocks noChangeArrowheads="1"/>
          </p:cNvSpPr>
          <p:nvPr/>
        </p:nvSpPr>
        <p:spPr bwMode="auto">
          <a:xfrm>
            <a:off x="7563171" y="805813"/>
            <a:ext cx="327299" cy="27590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675" b="1" dirty="0">
                <a:solidFill>
                  <a:srgbClr val="E35205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7650340" y="866375"/>
            <a:ext cx="153591" cy="154781"/>
          </a:xfrm>
          <a:prstGeom prst="ellipse">
            <a:avLst/>
          </a:prstGeom>
          <a:noFill/>
          <a:ln>
            <a:solidFill>
              <a:srgbClr val="E3520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1838178" y="3301218"/>
            <a:ext cx="1599028" cy="8964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437205" y="4171827"/>
            <a:ext cx="679939" cy="88116"/>
          </a:xfrm>
          <a:prstGeom prst="rect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099932"/>
      </p:ext>
    </p:extLst>
  </p:cSld>
  <p:clrMapOvr>
    <a:masterClrMapping/>
  </p:clrMapOvr>
</p:sld>
</file>

<file path=ppt/theme/theme1.xml><?xml version="1.0" encoding="utf-8"?>
<a:theme xmlns:a="http://schemas.openxmlformats.org/drawingml/2006/main" name="Brand_BluePhoto_PPT_External_16x9-201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Brand_BluePhoto_PPT_External_16x9-2017</Template>
  <TotalTime>1049</TotalTime>
  <Words>398</Words>
  <Application>Microsoft Office PowerPoint</Application>
  <PresentationFormat>On-screen Show (16:9)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ＭＳ Ｐゴシック</vt:lpstr>
      <vt:lpstr>ＭＳ Ｐゴシック</vt:lpstr>
      <vt:lpstr>Arial</vt:lpstr>
      <vt:lpstr>Arial Narrow</vt:lpstr>
      <vt:lpstr>Calibri</vt:lpstr>
      <vt:lpstr>ヒラギノ角ゴ Pro W3</vt:lpstr>
      <vt:lpstr>Brand_BluePhoto_PPT_External_16x9-2017</vt:lpstr>
      <vt:lpstr>How to Find a Cigna Provider</vt:lpstr>
      <vt:lpstr>How to Find a Cigna Provider</vt:lpstr>
      <vt:lpstr>How to Find a Cigna Provider</vt:lpstr>
      <vt:lpstr>How to Find a Cigna Provider in the LocalPlus Network</vt:lpstr>
      <vt:lpstr>How to Find a Cigna Provider in the LocalPlus Network</vt:lpstr>
      <vt:lpstr>How to Find a Cigna Provider in the LocalPlus Network</vt:lpstr>
      <vt:lpstr>How to Find a Cigna Provider in the LocalPlus Network</vt:lpstr>
    </vt:vector>
  </TitlesOfParts>
  <Company>Cigna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MEDICAL  PLAN OPTIONS</dc:title>
  <dc:creator>Murray, Matthew      B5HRS</dc:creator>
  <cp:lastModifiedBy>Baca, Hilary      698</cp:lastModifiedBy>
  <cp:revision>151</cp:revision>
  <cp:lastPrinted>2018-04-24T21:18:51Z</cp:lastPrinted>
  <dcterms:created xsi:type="dcterms:W3CDTF">2018-01-16T20:47:43Z</dcterms:created>
  <dcterms:modified xsi:type="dcterms:W3CDTF">2021-04-07T23:18:38Z</dcterms:modified>
</cp:coreProperties>
</file>