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8" r:id="rId5"/>
    <p:sldId id="287" r:id="rId6"/>
    <p:sldId id="282" r:id="rId7"/>
    <p:sldId id="286" r:id="rId8"/>
    <p:sldId id="289" r:id="rId9"/>
    <p:sldId id="281" r:id="rId10"/>
    <p:sldId id="288" r:id="rId11"/>
    <p:sldId id="292" r:id="rId12"/>
    <p:sldId id="29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inne Lengsfeld" initials="CL" lastIdx="2" clrIdx="0">
    <p:extLst>
      <p:ext uri="{19B8F6BF-5375-455C-9EA6-DF929625EA0E}">
        <p15:presenceInfo xmlns:p15="http://schemas.microsoft.com/office/powerpoint/2012/main" userId="S-1-5-21-1409082233-2025429265-682003330-76922" providerId="AD"/>
      </p:ext>
    </p:extLst>
  </p:cmAuthor>
  <p:cmAuthor id="2" name="Jessie Stellini" initials="JS" lastIdx="2" clrIdx="1">
    <p:extLst>
      <p:ext uri="{19B8F6BF-5375-455C-9EA6-DF929625EA0E}">
        <p15:presenceInfo xmlns:p15="http://schemas.microsoft.com/office/powerpoint/2012/main" userId="S::jessie.stellini@du.edu::a3cdd77d-0cd2-42e8-be78-7a8951c91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89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34379-E457-4277-9AFA-D8D3079DE4A3}" v="33" dt="2020-08-14T19:50:11.629"/>
    <p1510:client id="{332422D7-194B-4637-BFB3-E07A0EA04479}" v="715" dt="2020-08-14T20:24:43.761"/>
    <p1510:client id="{39BF4840-65C7-EAD9-A1B4-54472AF5D3F1}" v="551" dt="2020-08-14T16:26:03.148"/>
    <p1510:client id="{450849AB-DD46-4CE5-A327-68740EDF64F7}" v="1" dt="2020-08-14T19:41:03.053"/>
    <p1510:client id="{48B3643E-FA98-83F1-DFEB-0749753E7B9B}" v="138" dt="2020-08-14T16:42:40.225"/>
    <p1510:client id="{497EA32E-F0C7-6240-F1EF-85E2C25456C6}" v="50" dt="2020-08-13T19:05:32.228"/>
    <p1510:client id="{4D17AE77-1EC2-8516-DFEA-FE3ED70ED5B9}" v="642" dt="2020-08-13T15:31:53.285"/>
    <p1510:client id="{5F658618-638C-2667-0E84-30699ABCB7E3}" v="16" dt="2020-08-14T14:07:25.952"/>
    <p1510:client id="{628453DD-4284-2E3F-9DF3-228D5CA9060A}" v="314" dt="2020-08-14T20:31:58.279"/>
    <p1510:client id="{B39CCF61-6A5C-0AC5-02A8-5EE6BCFE39E1}" v="6" dt="2020-08-14T19:53:33.258"/>
    <p1510:client id="{B3C6B014-2A16-4B07-BA78-0B65A2E316EB}" v="1" dt="2020-08-14T19:28:59.373"/>
    <p1510:client id="{C80E809E-E569-4EF5-9EDB-D8E7ED19CAEC}" v="444" dt="2020-08-13T03:09:01.205"/>
    <p1510:client id="{C9B9E2DC-3030-91A2-24BF-53EE8B13A7E7}" v="5" dt="2020-08-14T14:04:44.371"/>
    <p1510:client id="{F3392AFE-334F-7383-9137-D583E65C581A}" v="117" dt="2020-08-14T19:45:46.354"/>
    <p1510:client id="{F34CCC67-0A08-F615-5097-E3241FD59CDD}" v="1" dt="2020-08-14T20:07:43.616"/>
    <p1510:client id="{F8E5374A-363D-37DB-810D-8206F5BCCFEF}" v="152" dt="2020-08-14T22:16:18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2C0310-5B4C-624A-9321-5275BD307B57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A57EC9-738E-B24F-AFBE-3933BC6AA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0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6488" y="534988"/>
            <a:ext cx="474980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indent="-474739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1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First check-in will be curbside, confirming correct location, assigned move-in slot, and all return-to-campus requirements met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Critical that students complete ALL 5 Return to Campus Requirements (log return/move-in date, quarantine, symptom monitoring, submit molecular test, Canvas course)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Balancing safety and connections</a:t>
            </a:r>
          </a:p>
          <a:p>
            <a:r>
              <a:rPr lang="en-US">
                <a:cs typeface="Calibri"/>
              </a:rPr>
              <a:t>Mix of platforms is important, recognizing not all students can physically participate –location, interest, space limitations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4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57EC9-738E-B24F-AFBE-3933BC6AA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0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89CA-1744-4424-84F9-07F0EB87E048}" type="datetime1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684-B7B9-414B-92B5-8C5DA12D91EB}" type="datetime1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B200-B983-425C-8936-3D00F8853FAF}" type="datetime1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662745" y="6385597"/>
            <a:ext cx="866517" cy="588623"/>
          </a:xfrm>
          <a:prstGeom prst="rect">
            <a:avLst/>
          </a:prstGeom>
        </p:spPr>
        <p:txBody>
          <a:bodyPr/>
          <a:lstStyle>
            <a:lvl1pPr>
              <a:tabLst>
                <a:tab pos="304789" algn="l"/>
              </a:tabLst>
              <a:defRPr sz="3375" spc="1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1309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428-21A7-4F82-937C-FA2FB9509711}" type="datetime1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5DA-9B7C-4B8E-A68C-E0C1E8A28672}" type="datetime1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F26F-FB0C-4A70-A51C-50009FDAA6BD}" type="datetime1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8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70C6-5642-4219-B284-4777531033DD}" type="datetime1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8FD2-166B-4B6E-B760-6749ED36989C}" type="datetime1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7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8594-3B15-46A5-9827-CBB4B2471707}" type="datetime1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4EA7-9B4D-4246-9FA4-D0F91FEE72D5}" type="datetime1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2CAC-E791-484B-B7E3-2BE3688E74ED}" type="datetime1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1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50C-F950-4696-B70F-877E0FE9E843}" type="datetime1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C83A-3A90-4B09-B1DA-6722E793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d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du.edu/covid19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1"/>
          <p:cNvSpPr/>
          <p:nvPr/>
        </p:nvSpPr>
        <p:spPr>
          <a:xfrm>
            <a:off x="392806" y="792085"/>
            <a:ext cx="7797605" cy="4351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t">
            <a:spAutoFit/>
          </a:bodyPr>
          <a:lstStyle>
            <a:lvl1pPr>
              <a:tabLst>
                <a:tab pos="406400" algn="l"/>
              </a:tabLst>
              <a:defRPr sz="4500">
                <a:solidFill>
                  <a:srgbClr val="909090"/>
                </a:solidFill>
                <a:latin typeface="Futura Std"/>
                <a:ea typeface="Futura Std"/>
                <a:cs typeface="Futura Std"/>
                <a:sym typeface="Futura Std"/>
              </a:defRPr>
            </a:lvl1pPr>
          </a:lstStyle>
          <a:p>
            <a:pPr defTabSz="409575" hangingPunct="0">
              <a:tabLst>
                <a:tab pos="304800" algn="l"/>
              </a:tabLst>
            </a:pPr>
            <a:endParaRPr lang="en-US" sz="4000" b="1" kern="0" spc="17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9575">
              <a:tabLst>
                <a:tab pos="304800" algn="l"/>
              </a:tabLst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fall be like? Courses, Housing, Activities and Expectations </a:t>
            </a:r>
            <a:r>
              <a:rPr lang="en-US" sz="4000" kern="0" spc="179">
                <a:cs typeface="Arial"/>
              </a:rPr>
              <a:t> </a:t>
            </a:r>
            <a:endParaRPr lang="en-US"/>
          </a:p>
          <a:p>
            <a:pPr defTabSz="409575" hangingPunct="0">
              <a:tabLst>
                <a:tab pos="304800" algn="l"/>
              </a:tabLst>
            </a:pPr>
            <a:endParaRPr lang="en-US" sz="2800" b="1" kern="0" spc="17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9575" hangingPunct="0">
              <a:tabLst>
                <a:tab pos="304800" algn="l"/>
              </a:tabLst>
            </a:pPr>
            <a:r>
              <a:rPr lang="en-US" sz="2400" b="1" kern="0" spc="17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Denver</a:t>
            </a:r>
          </a:p>
          <a:p>
            <a:pPr defTabSz="409575" hangingPunct="0">
              <a:tabLst>
                <a:tab pos="304800" algn="l"/>
              </a:tabLst>
            </a:pPr>
            <a:endParaRPr lang="en-US" sz="2800" b="1" kern="0" spc="17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9575" hangingPunct="0">
              <a:tabLst>
                <a:tab pos="304800" algn="l"/>
              </a:tabLst>
            </a:pPr>
            <a:r>
              <a:rPr lang="en-US" sz="2400" b="1" kern="0" spc="17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17, 2020</a:t>
            </a:r>
            <a:endParaRPr sz="2400" b="1" kern="0" spc="17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2"/>
          <p:cNvSpPr/>
          <p:nvPr/>
        </p:nvSpPr>
        <p:spPr>
          <a:xfrm>
            <a:off x="2147652" y="5627477"/>
            <a:ext cx="457200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defTabSz="409575" hangingPunct="0">
              <a:tabLst>
                <a:tab pos="409575" algn="l"/>
              </a:tabLst>
              <a:defRPr sz="2800" b="0">
                <a:solidFill>
                  <a:srgbClr val="909090"/>
                </a:solidFill>
                <a:latin typeface="Futura Std"/>
                <a:ea typeface="Futura Std"/>
                <a:cs typeface="Futura Std"/>
                <a:sym typeface="Futura Std"/>
              </a:defRPr>
            </a:pPr>
            <a:endParaRPr sz="1500" kern="0" spc="179">
              <a:solidFill>
                <a:srgbClr val="323232">
                  <a:lumMod val="75000"/>
                </a:srgbClr>
              </a:solidFill>
              <a:latin typeface="Futura Std Medium" panose="020B0502020204020303" pitchFamily="34" charset="0"/>
              <a:sym typeface="Futura Std"/>
            </a:endParaRPr>
          </a:p>
        </p:txBody>
      </p:sp>
    </p:spTree>
    <p:extLst>
      <p:ext uri="{BB962C8B-B14F-4D97-AF65-F5344CB8AC3E}">
        <p14:creationId xmlns:p14="http://schemas.microsoft.com/office/powerpoint/2010/main" val="41954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5509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Move-In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4F0449-1A78-40AC-ABEA-3FBCE81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06" y="970939"/>
            <a:ext cx="4947138" cy="5508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/>
            <a:r>
              <a:rPr lang="en-US" sz="2000"/>
              <a:t>Each student living in DU properties has been assigned a move-in time, date and arrival location</a:t>
            </a:r>
            <a:endParaRPr lang="en-US"/>
          </a:p>
          <a:p>
            <a:pPr marL="742315" lvl="1" indent="-285115"/>
            <a:r>
              <a:rPr lang="en-US" sz="2000"/>
              <a:t>If you show up early</a:t>
            </a:r>
            <a:endParaRPr lang="en-US" sz="2000">
              <a:cs typeface="Calibri"/>
            </a:endParaRPr>
          </a:p>
          <a:p>
            <a:pPr marL="1142365" lvl="2" indent="-227965"/>
            <a:r>
              <a:rPr lang="en-US" sz="1600"/>
              <a:t>You will be asked to wait until your time comes</a:t>
            </a:r>
            <a:endParaRPr lang="en-US" sz="1600">
              <a:cs typeface="Calibri"/>
            </a:endParaRPr>
          </a:p>
          <a:p>
            <a:pPr marL="742315" lvl="1" indent="-285115"/>
            <a:r>
              <a:rPr lang="en-US" sz="2000"/>
              <a:t>If you show up past your move-in time:</a:t>
            </a:r>
            <a:endParaRPr lang="en-US" sz="2000">
              <a:cs typeface="Calibri"/>
            </a:endParaRPr>
          </a:p>
          <a:p>
            <a:pPr marL="1142365" lvl="2" indent="-227965"/>
            <a:r>
              <a:rPr lang="en-US" sz="1600"/>
              <a:t>You will be asked to return later</a:t>
            </a:r>
            <a:endParaRPr lang="en-US" sz="1600">
              <a:cs typeface="Calibri"/>
            </a:endParaRPr>
          </a:p>
          <a:p>
            <a:pPr marL="1142365" lvl="2" indent="-227965"/>
            <a:endParaRPr lang="en-US" sz="1600">
              <a:cs typeface="Calibri"/>
            </a:endParaRPr>
          </a:p>
          <a:p>
            <a:pPr marL="342265" lvl="0" indent="-342265"/>
            <a:r>
              <a:rPr lang="en-US" sz="2000"/>
              <a:t>Students moving in can have 2 guest helpers</a:t>
            </a:r>
            <a:endParaRPr lang="en-US" sz="2000">
              <a:cs typeface="Calibri"/>
            </a:endParaRPr>
          </a:p>
          <a:p>
            <a:pPr marL="742315" lvl="1" indent="-285115"/>
            <a:r>
              <a:rPr lang="en-US" sz="1600"/>
              <a:t>Only 2 people per elevator </a:t>
            </a:r>
            <a:endParaRPr lang="en-US" sz="1600">
              <a:cs typeface="Calibri"/>
            </a:endParaRPr>
          </a:p>
          <a:p>
            <a:pPr marL="742315" lvl="1" indent="-285115"/>
            <a:endParaRPr lang="en-US" sz="1600">
              <a:cs typeface="Calibri"/>
            </a:endParaRPr>
          </a:p>
          <a:p>
            <a:pPr marL="342265" indent="-342265"/>
            <a:r>
              <a:rPr lang="en-US" sz="2000"/>
              <a:t>Once your move-in time is up, your guests will not be able to re-enter the building</a:t>
            </a:r>
            <a:endParaRPr lang="en-US" sz="2000">
              <a:cs typeface="Calibri"/>
            </a:endParaRPr>
          </a:p>
          <a:p>
            <a:pPr marL="742315" lvl="1" indent="-285115"/>
            <a:r>
              <a:rPr lang="en-US" sz="1600"/>
              <a:t>90 min for 1</a:t>
            </a:r>
            <a:r>
              <a:rPr lang="en-US" sz="1600" baseline="30000"/>
              <a:t>st</a:t>
            </a:r>
            <a:r>
              <a:rPr lang="en-US" sz="1600"/>
              <a:t> years </a:t>
            </a:r>
            <a:endParaRPr lang="en-US" sz="1600">
              <a:cs typeface="Calibri"/>
            </a:endParaRPr>
          </a:p>
          <a:p>
            <a:pPr marL="742315" lvl="1" indent="-285115"/>
            <a:r>
              <a:rPr lang="en-US" sz="1600"/>
              <a:t>60 min for everyone else</a:t>
            </a:r>
            <a:endParaRPr lang="en-US" sz="1600">
              <a:cs typeface="Calibri"/>
            </a:endParaRPr>
          </a:p>
          <a:p>
            <a:pPr marL="342265" indent="-342265"/>
            <a:endParaRPr lang="en-US" sz="2000">
              <a:cs typeface="Calibri"/>
            </a:endParaRPr>
          </a:p>
          <a:p>
            <a:pPr marL="342265" indent="-342265"/>
            <a:endParaRPr lang="en-US" sz="2000">
              <a:cs typeface="Calibri"/>
            </a:endParaRP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C92B94CF-59ED-49A6-A8CC-097E49F1647E}"/>
              </a:ext>
            </a:extLst>
          </p:cNvPr>
          <p:cNvSpPr txBox="1">
            <a:spLocks/>
          </p:cNvSpPr>
          <p:nvPr/>
        </p:nvSpPr>
        <p:spPr>
          <a:xfrm>
            <a:off x="6096000" y="739873"/>
            <a:ext cx="5351585" cy="5047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lvl="0" indent="-342265"/>
            <a:r>
              <a:rPr lang="en-US" sz="2000"/>
              <a:t>Pack Light</a:t>
            </a:r>
            <a:endParaRPr lang="en-US"/>
          </a:p>
          <a:p>
            <a:pPr marL="742315" lvl="1" indent="-285115"/>
            <a:r>
              <a:rPr lang="en-US" sz="2000"/>
              <a:t>We STRONGLY encourage you to pack light </a:t>
            </a:r>
            <a:endParaRPr lang="en-US" sz="2000">
              <a:cs typeface="Calibri"/>
            </a:endParaRPr>
          </a:p>
          <a:p>
            <a:pPr marL="1142365" lvl="2" indent="-227965"/>
            <a:r>
              <a:rPr lang="en-US" sz="1600"/>
              <a:t>clothes, bedding, backpack, computer and medications</a:t>
            </a:r>
            <a:endParaRPr lang="en-US" sz="1600">
              <a:cs typeface="Calibri"/>
            </a:endParaRPr>
          </a:p>
          <a:p>
            <a:pPr marL="456565" lvl="1" indent="0">
              <a:buNone/>
            </a:pPr>
            <a:endParaRPr lang="en-US" sz="2000">
              <a:cs typeface="Calibri"/>
            </a:endParaRPr>
          </a:p>
          <a:p>
            <a:pPr marL="342265" indent="-342265"/>
            <a:r>
              <a:rPr lang="en-US" sz="2000"/>
              <a:t>Parking</a:t>
            </a:r>
            <a:endParaRPr lang="en-US" sz="2000">
              <a:cs typeface="Calibri"/>
            </a:endParaRPr>
          </a:p>
          <a:p>
            <a:pPr marL="742315" lvl="1" indent="-285115"/>
            <a:r>
              <a:rPr lang="en-US" sz="2000"/>
              <a:t>During move-in parking available</a:t>
            </a:r>
            <a:endParaRPr lang="en-US" sz="2000">
              <a:cs typeface="Calibri"/>
            </a:endParaRPr>
          </a:p>
          <a:p>
            <a:pPr marL="742315" lvl="1" indent="-285115"/>
            <a:r>
              <a:rPr lang="en-US" sz="2000"/>
              <a:t>No parking permit</a:t>
            </a:r>
            <a:endParaRPr lang="en-US" sz="2000">
              <a:cs typeface="Calibri"/>
            </a:endParaRPr>
          </a:p>
          <a:p>
            <a:pPr marL="1142365" lvl="2" indent="-227965"/>
            <a:r>
              <a:rPr lang="en-US" sz="1600"/>
              <a:t>Please move your vehicle to another paid parking structure after assigned move-in time.</a:t>
            </a:r>
            <a:endParaRPr lang="en-US" sz="1600">
              <a:cs typeface="Calibri"/>
            </a:endParaRPr>
          </a:p>
          <a:p>
            <a:pPr marL="342265" indent="-342265"/>
            <a:endParaRPr lang="en-US" sz="2000">
              <a:cs typeface="Calibri"/>
            </a:endParaRPr>
          </a:p>
          <a:p>
            <a:pPr marL="342265" indent="-342265"/>
            <a:r>
              <a:rPr lang="en-US" sz="2000">
                <a:cs typeface="Calibri"/>
              </a:rPr>
              <a:t>Housing options still available</a:t>
            </a:r>
          </a:p>
          <a:p>
            <a:pPr marL="342265" indent="-342265"/>
            <a:endParaRPr lang="en-US" sz="2000">
              <a:cs typeface="Calibri"/>
            </a:endParaRPr>
          </a:p>
          <a:p>
            <a:pPr marL="342265" indent="-342265"/>
            <a:r>
              <a:rPr lang="en-US" sz="2000">
                <a:cs typeface="Calibri"/>
              </a:rPr>
              <a:t>Please </a:t>
            </a:r>
            <a:r>
              <a:rPr lang="en-US" sz="2000" b="1">
                <a:cs typeface="Calibri"/>
              </a:rPr>
              <a:t>continue to check your email </a:t>
            </a:r>
            <a:r>
              <a:rPr lang="en-US" sz="2000">
                <a:cs typeface="Calibri"/>
              </a:rPr>
              <a:t>for move-in details and updates</a:t>
            </a:r>
          </a:p>
          <a:p>
            <a:pPr marL="342265" indent="-342265"/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34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7526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Orientation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4F0449-1A78-40AC-ABEA-3FBCE81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1" y="1115503"/>
            <a:ext cx="11350065" cy="51844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/>
            <a:r>
              <a:rPr lang="en-US" sz="2000" dirty="0">
                <a:cs typeface="Calibri"/>
              </a:rPr>
              <a:t>We have developed a hybrid experience of in person and virtual experiences for students on campus </a:t>
            </a:r>
            <a:r>
              <a:rPr lang="en-US" sz="2000">
                <a:cs typeface="Calibri"/>
              </a:rPr>
              <a:t>and a virtual experience for our students who are remote</a:t>
            </a:r>
            <a:endParaRPr lang="en-US" sz="2000" dirty="0">
              <a:cs typeface="Calibri"/>
            </a:endParaRPr>
          </a:p>
          <a:p>
            <a:pPr marL="742315" lvl="1" indent="-285115"/>
            <a:r>
              <a:rPr lang="en-US" sz="1600"/>
              <a:t>With their FSEM Faculty and Discoveries Orientation Leaders</a:t>
            </a:r>
            <a:endParaRPr lang="en-US" sz="1600">
              <a:cs typeface="Calibri"/>
            </a:endParaRPr>
          </a:p>
          <a:p>
            <a:pPr lvl="0"/>
            <a:endParaRPr lang="en-US" sz="2000"/>
          </a:p>
          <a:p>
            <a:pPr lvl="0"/>
            <a:r>
              <a:rPr lang="en-US" sz="2000"/>
              <a:t>Students will be able to attend a mix of in-person and virtual programming </a:t>
            </a:r>
          </a:p>
          <a:p>
            <a:pPr marL="742315" lvl="1" indent="-285115"/>
            <a:r>
              <a:rPr lang="en-US" sz="1600"/>
              <a:t>evenings to meet other current students outside of their orientation groups </a:t>
            </a:r>
            <a:endParaRPr lang="en-US" sz="1600">
              <a:cs typeface="Calibri"/>
            </a:endParaRPr>
          </a:p>
          <a:p>
            <a:pPr marL="457200" lvl="1" indent="0">
              <a:buNone/>
            </a:pPr>
            <a:endParaRPr lang="en-US" sz="1600" dirty="0">
              <a:cs typeface="Calibri"/>
            </a:endParaRPr>
          </a:p>
          <a:p>
            <a:pPr lvl="0"/>
            <a:r>
              <a:rPr lang="en-US" sz="2000"/>
              <a:t>Students will learn more about their intended majors and minors with college receptions that also introduce them to faculty and staff within each college</a:t>
            </a:r>
          </a:p>
          <a:p>
            <a:pPr lvl="0"/>
            <a:endParaRPr lang="en-US" sz="2000"/>
          </a:p>
          <a:p>
            <a:pPr lvl="0"/>
            <a:r>
              <a:rPr lang="en-US" sz="2000"/>
              <a:t>Students will be able to attend virtual resource fairs that showcase resources on campus</a:t>
            </a:r>
          </a:p>
          <a:p>
            <a:pPr lvl="1"/>
            <a:r>
              <a:rPr lang="en-US" sz="1600"/>
              <a:t>academics, health and well-being, cultural and spiritual life, and finances and career services. </a:t>
            </a:r>
          </a:p>
          <a:p>
            <a:pPr lvl="0"/>
            <a:endParaRPr lang="en-US" sz="2000"/>
          </a:p>
          <a:p>
            <a:pPr lvl="0"/>
            <a:r>
              <a:rPr lang="en-US" sz="2000"/>
              <a:t>Students will learn about campus involvement through a virtual involvement fair and be able to connect with clubs who participate in hosting weekend meet ups for incoming students </a:t>
            </a:r>
          </a:p>
          <a:p>
            <a:pPr marL="342265" indent="0">
              <a:buNone/>
            </a:pPr>
            <a:endParaRPr lang="en-US" sz="2000" b="1">
              <a:cs typeface="Calibri"/>
            </a:endParaRPr>
          </a:p>
          <a:p>
            <a:pPr marL="342265" indent="0">
              <a:buNone/>
            </a:pPr>
            <a:endParaRPr lang="en-US" sz="2000" b="1">
              <a:cs typeface="Calibri"/>
            </a:endParaRPr>
          </a:p>
          <a:p>
            <a:pPr marL="342265" indent="-342265"/>
            <a:endParaRPr lang="en-US" sz="2000">
              <a:cs typeface="Calibri"/>
            </a:endParaRPr>
          </a:p>
          <a:p>
            <a:pPr marL="342265" indent="-342265"/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10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7526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Student Activities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4F0449-1A78-40AC-ABEA-3FBCE81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30" y="903484"/>
            <a:ext cx="9410993" cy="5508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0" algn="ctr">
              <a:buNone/>
            </a:pPr>
            <a:endParaRPr lang="en-US" sz="2000" b="1">
              <a:cs typeface="Calibri"/>
            </a:endParaRPr>
          </a:p>
          <a:p>
            <a:pPr marL="342265" indent="0" algn="ctr">
              <a:buNone/>
            </a:pPr>
            <a:r>
              <a:rPr lang="en-US" sz="2900" b="1">
                <a:cs typeface="Calibri"/>
              </a:rPr>
              <a:t>Steady mix of in-person, online, and hybrid opportunities</a:t>
            </a:r>
            <a:endParaRPr lang="en-US"/>
          </a:p>
          <a:p>
            <a:pPr marL="685165" indent="-342900"/>
            <a:endParaRPr lang="en-US" sz="2000" b="1">
              <a:cs typeface="Calibri"/>
            </a:endParaRPr>
          </a:p>
          <a:p>
            <a:pPr marL="685165" indent="-342900"/>
            <a:r>
              <a:rPr lang="en-US" sz="2600" b="1">
                <a:cs typeface="Calibri"/>
              </a:rPr>
              <a:t>Discoveries Week: </a:t>
            </a:r>
            <a:r>
              <a:rPr lang="en-US" sz="2600">
                <a:cs typeface="Calibri"/>
              </a:rPr>
              <a:t>varied daily and "After Dark" (late night) events</a:t>
            </a:r>
            <a:endParaRPr lang="en-US" sz="2600" b="1">
              <a:cs typeface="Calibri"/>
            </a:endParaRPr>
          </a:p>
          <a:p>
            <a:pPr marL="685165" indent="-342900"/>
            <a:r>
              <a:rPr lang="en-US" sz="2600">
                <a:cs typeface="Calibri"/>
              </a:rPr>
              <a:t>Multiple </a:t>
            </a:r>
            <a:r>
              <a:rPr lang="en-US" sz="2600" b="1">
                <a:cs typeface="Calibri"/>
              </a:rPr>
              <a:t>virtual involvement and resource fairs</a:t>
            </a:r>
          </a:p>
          <a:p>
            <a:pPr marL="685165" indent="-342900"/>
            <a:r>
              <a:rPr lang="en-US" sz="2600" b="1">
                <a:cs typeface="Calibri"/>
              </a:rPr>
              <a:t>Registered Student Organization (RSO) </a:t>
            </a:r>
            <a:r>
              <a:rPr lang="en-US" sz="2600">
                <a:cs typeface="Calibri"/>
              </a:rPr>
              <a:t>meetings and events</a:t>
            </a:r>
          </a:p>
          <a:p>
            <a:pPr marL="685165" indent="-342900"/>
            <a:r>
              <a:rPr lang="en-US" sz="2600" b="1">
                <a:ea typeface="+mn-lt"/>
                <a:cs typeface="+mn-lt"/>
              </a:rPr>
              <a:t>Programming Board (DUPB) </a:t>
            </a:r>
            <a:r>
              <a:rPr lang="en-US" sz="2600">
                <a:ea typeface="+mn-lt"/>
                <a:cs typeface="+mn-lt"/>
              </a:rPr>
              <a:t>working on larger events</a:t>
            </a:r>
          </a:p>
          <a:p>
            <a:pPr marL="685165" indent="-342900"/>
            <a:r>
              <a:rPr lang="en-US" sz="2600" b="1">
                <a:cs typeface="Calibri"/>
              </a:rPr>
              <a:t>Residence Hall </a:t>
            </a:r>
            <a:r>
              <a:rPr lang="en-US" sz="2600">
                <a:cs typeface="Calibri"/>
              </a:rPr>
              <a:t>staff focusing on community-building, social activities for floors and full buildings</a:t>
            </a:r>
          </a:p>
          <a:p>
            <a:pPr marL="685165" indent="-342900"/>
            <a:r>
              <a:rPr lang="en-US" sz="2600">
                <a:cs typeface="Calibri"/>
              </a:rPr>
              <a:t>Facilities installing additional </a:t>
            </a:r>
            <a:r>
              <a:rPr lang="en-US" sz="2600" b="1">
                <a:cs typeface="Calibri"/>
              </a:rPr>
              <a:t>outdoor shade and seating areas</a:t>
            </a:r>
            <a:endParaRPr lang="en-US" sz="2600">
              <a:cs typeface="Calibri"/>
            </a:endParaRPr>
          </a:p>
          <a:p>
            <a:pPr marL="685165" indent="-342900"/>
            <a:r>
              <a:rPr lang="en-US" sz="2600">
                <a:highlight>
                  <a:srgbClr val="FFFF00"/>
                </a:highlight>
                <a:cs typeface="Calibri"/>
              </a:rPr>
              <a:t>Download/check </a:t>
            </a:r>
            <a:r>
              <a:rPr lang="en-US" sz="2600" b="1" u="sng">
                <a:highlight>
                  <a:srgbClr val="FFFF00"/>
                </a:highlight>
                <a:cs typeface="Calibri"/>
              </a:rPr>
              <a:t>CrimsonConnect.du.edu</a:t>
            </a:r>
            <a:r>
              <a:rPr lang="en-US" sz="2600">
                <a:highlight>
                  <a:srgbClr val="FFFF00"/>
                </a:highlight>
                <a:cs typeface="Calibri"/>
              </a:rPr>
              <a:t> platform for latest!</a:t>
            </a:r>
          </a:p>
          <a:p>
            <a:pPr marL="342265" indent="-342265"/>
            <a:endParaRPr lang="en-US" sz="2600">
              <a:cs typeface="Calibri"/>
            </a:endParaRPr>
          </a:p>
          <a:p>
            <a:pPr marL="342265" indent="-342265"/>
            <a:endParaRPr lang="en-US" sz="4400">
              <a:cs typeface="Calibri"/>
            </a:endParaRPr>
          </a:p>
        </p:txBody>
      </p:sp>
      <p:pic>
        <p:nvPicPr>
          <p:cNvPr id="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50616C-E7C3-4D05-98D6-E3567D0C4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491" y="5127426"/>
            <a:ext cx="1905000" cy="713620"/>
          </a:xfrm>
          <a:prstGeom prst="rect">
            <a:avLst/>
          </a:prstGeom>
        </p:spPr>
      </p:pic>
      <p:pic>
        <p:nvPicPr>
          <p:cNvPr id="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14E4C40-4044-4FCC-AABC-A7FD4D0C75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6" r="8318" b="18235"/>
          <a:stretch/>
        </p:blipFill>
        <p:spPr>
          <a:xfrm>
            <a:off x="9863228" y="1782924"/>
            <a:ext cx="2142099" cy="1023000"/>
          </a:xfrm>
          <a:prstGeom prst="rect">
            <a:avLst/>
          </a:prstGeom>
        </p:spPr>
      </p:pic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B88238-F0E7-4470-B8DE-6F05C87F6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914" y="3485488"/>
            <a:ext cx="2133604" cy="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7526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Student Activities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C452FE-2AEF-4962-9DAC-F85515E7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8" y="875323"/>
            <a:ext cx="5908430" cy="5908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1A722-EBD5-4011-8656-0452E461444C}"/>
              </a:ext>
            </a:extLst>
          </p:cNvPr>
          <p:cNvSpPr txBox="1"/>
          <p:nvPr/>
        </p:nvSpPr>
        <p:spPr>
          <a:xfrm>
            <a:off x="6893170" y="1147335"/>
            <a:ext cx="487289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These are just highlights – plenty more is in the works!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Student Clubs and Organizations are encouraged to continue connecting and building communities around common interests. 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The Office of Student Engagement is supporting Student Organizations in planning engaging virtual, hybrid, or physically distant in-person events</a:t>
            </a: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Students should download/check </a:t>
            </a:r>
            <a:r>
              <a:rPr lang="en-US" sz="2000" b="1" u="sng">
                <a:ea typeface="+mn-lt"/>
                <a:cs typeface="+mn-lt"/>
              </a:rPr>
              <a:t>CrimsonConnect.du.edu</a:t>
            </a:r>
            <a:r>
              <a:rPr lang="en-US" sz="2000">
                <a:ea typeface="+mn-lt"/>
                <a:cs typeface="+mn-lt"/>
              </a:rPr>
              <a:t> platform for events and resources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35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7526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Daniel L. Ritchie Center For Sports &amp; Wellness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4F0449-1A78-40AC-ABEA-3FBCE81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903484"/>
            <a:ext cx="11769213" cy="57922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0" algn="ctr">
              <a:buNone/>
            </a:pPr>
            <a:r>
              <a:rPr lang="en-US" sz="2800" b="1">
                <a:cs typeface="Calibri"/>
              </a:rPr>
              <a:t>Sports and Wellness opportunities have been modified; in-person and virtual opportunities are available for students</a:t>
            </a:r>
          </a:p>
          <a:p>
            <a:pPr marL="342265" indent="0" algn="ctr">
              <a:buNone/>
            </a:pPr>
            <a:endParaRPr lang="en-US" sz="1100" b="1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pPr marL="685165" indent="-342900"/>
            <a:r>
              <a:rPr lang="en-US" sz="2400" b="1">
                <a:cs typeface="Calibri"/>
              </a:rPr>
              <a:t>Coors Fitness Center: </a:t>
            </a:r>
            <a:r>
              <a:rPr lang="en-US" sz="2400">
                <a:cs typeface="Calibri"/>
              </a:rPr>
              <a:t>open daily, reduced capacity (50), equipment modified</a:t>
            </a:r>
            <a:endParaRPr lang="en-US" sz="2400" b="1">
              <a:cs typeface="Calibri"/>
            </a:endParaRPr>
          </a:p>
          <a:p>
            <a:pPr marL="685165" indent="-342900"/>
            <a:r>
              <a:rPr lang="en-US" sz="2400">
                <a:cs typeface="Calibri"/>
              </a:rPr>
              <a:t>multiple </a:t>
            </a:r>
            <a:r>
              <a:rPr lang="en-US" sz="2400" b="1">
                <a:cs typeface="Calibri"/>
              </a:rPr>
              <a:t>virtual fitness and wellness programs</a:t>
            </a:r>
            <a:r>
              <a:rPr lang="en-US" sz="2400">
                <a:cs typeface="Calibri"/>
              </a:rPr>
              <a:t> available at </a:t>
            </a:r>
            <a:r>
              <a:rPr lang="en-US" sz="2400" b="1" u="sng">
                <a:cs typeface="Calibri"/>
              </a:rPr>
              <a:t>ritchiecenter.du.edu</a:t>
            </a:r>
          </a:p>
          <a:p>
            <a:pPr marL="685165" indent="-342900"/>
            <a:r>
              <a:rPr lang="en-US" sz="2400" b="1">
                <a:cs typeface="Calibri"/>
              </a:rPr>
              <a:t>Club Sports:  </a:t>
            </a:r>
            <a:r>
              <a:rPr lang="en-US" sz="2400">
                <a:cs typeface="Calibri"/>
              </a:rPr>
              <a:t>no competition and travel; modified activities by club, if possible</a:t>
            </a:r>
          </a:p>
          <a:p>
            <a:pPr marL="685165" indent="-342900"/>
            <a:r>
              <a:rPr lang="en-US" sz="2400" b="1">
                <a:ea typeface="+mn-lt"/>
                <a:cs typeface="+mn-lt"/>
              </a:rPr>
              <a:t>Alpine Club: </a:t>
            </a:r>
            <a:r>
              <a:rPr lang="en-US" sz="2400">
                <a:ea typeface="+mn-lt"/>
                <a:cs typeface="+mn-lt"/>
              </a:rPr>
              <a:t>working on virtual events, clinic opportunities, and local programming</a:t>
            </a:r>
          </a:p>
          <a:p>
            <a:pPr marL="685165" indent="-342900"/>
            <a:r>
              <a:rPr lang="en-US" sz="2400" b="1">
                <a:cs typeface="Calibri"/>
              </a:rPr>
              <a:t>Intramural Sports:  </a:t>
            </a:r>
            <a:r>
              <a:rPr lang="en-US" sz="2400">
                <a:cs typeface="Calibri"/>
              </a:rPr>
              <a:t>merged into open recreation activities for fall (reservation needed)</a:t>
            </a:r>
          </a:p>
          <a:p>
            <a:pPr marL="685165" indent="-342900"/>
            <a:r>
              <a:rPr lang="en-US" sz="2400" b="1">
                <a:cs typeface="Calibri"/>
              </a:rPr>
              <a:t>Open Recreation:  </a:t>
            </a:r>
            <a:r>
              <a:rPr lang="en-US" sz="2400">
                <a:cs typeface="Calibri"/>
              </a:rPr>
              <a:t>Tennis, Outdoor basketball, Stick &amp; Puck (Hockey), Swimming, etc. will be available with modifications (reservations are made for these opportunities and students will call 303.871.3845)</a:t>
            </a:r>
          </a:p>
          <a:p>
            <a:pPr marL="685165" indent="-342900"/>
            <a:r>
              <a:rPr lang="en-US" sz="2400" b="1">
                <a:cs typeface="Calibri"/>
              </a:rPr>
              <a:t>University of Denver Golf Club:  </a:t>
            </a:r>
            <a:r>
              <a:rPr lang="en-US" sz="2400">
                <a:cs typeface="Calibri"/>
              </a:rPr>
              <a:t>open daily, tee-time reservation process</a:t>
            </a:r>
          </a:p>
          <a:p>
            <a:pPr marL="685165" indent="-342900"/>
            <a:r>
              <a:rPr lang="en-US" sz="2400">
                <a:cs typeface="Calibri"/>
              </a:rPr>
              <a:t>Weekly schedule of sports and wellness opportunities coming soon.</a:t>
            </a:r>
            <a:endParaRPr lang="en-US" sz="2400" b="1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</p:txBody>
      </p:sp>
      <p:pic>
        <p:nvPicPr>
          <p:cNvPr id="3" name="Picture 2" descr="Denver Pioneers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59" y="5619134"/>
            <a:ext cx="1781838" cy="9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9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7526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Anderson Academic Commons / University Libraries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4F0449-1A78-40AC-ABEA-3FBCE81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78" y="976056"/>
            <a:ext cx="11550169" cy="5508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lvl="0" indent="-342265"/>
            <a:r>
              <a:rPr lang="en-US" sz="2400" b="1"/>
              <a:t>Physical collections</a:t>
            </a:r>
            <a:r>
              <a:rPr lang="en-US" sz="2400"/>
              <a:t> available for contactless curbside pickup</a:t>
            </a:r>
            <a:endParaRPr lang="en-US" sz="2400">
              <a:cs typeface="Calibri"/>
            </a:endParaRPr>
          </a:p>
          <a:p>
            <a:pPr marL="342265" indent="-342265"/>
            <a:r>
              <a:rPr lang="en-US" sz="2400" b="1"/>
              <a:t>Digital collections</a:t>
            </a:r>
            <a:r>
              <a:rPr lang="en-US" sz="2400"/>
              <a:t> fully available via </a:t>
            </a:r>
            <a:r>
              <a:rPr lang="en-US" sz="2400">
                <a:hlinkClick r:id="rId3"/>
              </a:rPr>
              <a:t>https://library.du.edu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 marL="342265" lvl="0" indent="-342265"/>
            <a:r>
              <a:rPr lang="en-US" sz="2400"/>
              <a:t>All </a:t>
            </a:r>
            <a:r>
              <a:rPr lang="en-US" sz="2400" b="1"/>
              <a:t>consultation services</a:t>
            </a:r>
            <a:r>
              <a:rPr lang="en-US" sz="2400"/>
              <a:t> converted to online modality to allow for close collaboration</a:t>
            </a:r>
            <a:endParaRPr lang="en-US" sz="2400">
              <a:cs typeface="Calibri"/>
            </a:endParaRPr>
          </a:p>
          <a:p>
            <a:pPr marL="742315" lvl="1" indent="-285115"/>
            <a:r>
              <a:rPr lang="en-US" sz="2000">
                <a:cs typeface="Calibri"/>
              </a:rPr>
              <a:t>Research Center</a:t>
            </a:r>
          </a:p>
          <a:p>
            <a:pPr marL="742315" lvl="1" indent="-285115"/>
            <a:r>
              <a:rPr lang="en-US" sz="2000">
                <a:cs typeface="Calibri"/>
              </a:rPr>
              <a:t>Writing Center</a:t>
            </a:r>
          </a:p>
          <a:p>
            <a:pPr marL="742315" lvl="1" indent="-285115"/>
            <a:r>
              <a:rPr lang="en-US" sz="2000">
                <a:cs typeface="Calibri"/>
              </a:rPr>
              <a:t>Center for World Languages and Culture</a:t>
            </a:r>
          </a:p>
          <a:p>
            <a:pPr marL="742315" lvl="1" indent="-285115"/>
            <a:r>
              <a:rPr lang="en-US" sz="2000">
                <a:cs typeface="Calibri"/>
              </a:rPr>
              <a:t>IT Help Center</a:t>
            </a:r>
          </a:p>
          <a:p>
            <a:pPr marL="742315" lvl="1" indent="-285115"/>
            <a:r>
              <a:rPr lang="en-US" sz="2000">
                <a:cs typeface="Calibri"/>
              </a:rPr>
              <a:t>Digital Media Center</a:t>
            </a:r>
          </a:p>
          <a:p>
            <a:pPr marL="742315" lvl="1" indent="-285115"/>
            <a:r>
              <a:rPr lang="en-US" sz="2000">
                <a:cs typeface="Calibri"/>
              </a:rPr>
              <a:t>Math Learning Center</a:t>
            </a:r>
          </a:p>
          <a:p>
            <a:pPr marL="742315" lvl="1" indent="-285115"/>
            <a:r>
              <a:rPr lang="en-US" sz="2000">
                <a:cs typeface="Calibri"/>
              </a:rPr>
              <a:t>Science and Engineering Tutoring</a:t>
            </a:r>
          </a:p>
          <a:p>
            <a:pPr marL="342265" lvl="0" indent="-342265"/>
            <a:r>
              <a:rPr lang="en-US" sz="2400"/>
              <a:t>Some services available by appointment</a:t>
            </a:r>
            <a:endParaRPr lang="en-US" sz="2400">
              <a:cs typeface="Calibri"/>
            </a:endParaRPr>
          </a:p>
          <a:p>
            <a:pPr marL="342265" lvl="0" indent="-342265"/>
            <a:r>
              <a:rPr lang="en-US" sz="2400"/>
              <a:t>Limited </a:t>
            </a:r>
            <a:r>
              <a:rPr lang="en-US" sz="2400" b="1"/>
              <a:t>study space</a:t>
            </a:r>
            <a:r>
              <a:rPr lang="en-US" sz="2400"/>
              <a:t> available to students enrolled in courses being taught in the AAC</a:t>
            </a:r>
            <a:endParaRPr lang="en-US" sz="2400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Detailed information on library plans: </a:t>
            </a:r>
            <a:r>
              <a:rPr lang="en-US" sz="2400">
                <a:ea typeface="+mn-lt"/>
                <a:cs typeface="+mn-lt"/>
                <a:hlinkClick r:id="rId4"/>
              </a:rPr>
              <a:t>https://library.du.edu/covid19/index.html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>
              <a:cs typeface="Calibri"/>
            </a:endParaRPr>
          </a:p>
          <a:p>
            <a:pPr marL="342265" indent="0">
              <a:buNone/>
            </a:pPr>
            <a:endParaRPr lang="en-US" sz="2400" b="1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39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7526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Class Modality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4F0449-1A78-40AC-ABEA-3FBCE81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2" y="903484"/>
            <a:ext cx="11114742" cy="5508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There will be </a:t>
            </a:r>
            <a:r>
              <a:rPr lang="en-US" sz="2400">
                <a:solidFill>
                  <a:schemeClr val="accent2"/>
                </a:solidFill>
                <a:ea typeface="+mn-lt"/>
                <a:cs typeface="+mn-lt"/>
              </a:rPr>
              <a:t>four </a:t>
            </a:r>
            <a:r>
              <a:rPr lang="en-US" sz="2400">
                <a:ea typeface="+mn-lt"/>
                <a:cs typeface="+mn-lt"/>
              </a:rPr>
              <a:t>types of courses at DU for Fall 2020:</a:t>
            </a:r>
            <a:endParaRPr lang="en-US">
              <a:cs typeface="Calibri"/>
            </a:endParaRPr>
          </a:p>
          <a:p>
            <a:pPr marL="342265" indent="-342265"/>
            <a:r>
              <a:rPr lang="en-US" sz="2800">
                <a:solidFill>
                  <a:schemeClr val="accent2"/>
                </a:solidFill>
                <a:ea typeface="+mn-lt"/>
                <a:cs typeface="+mn-lt"/>
              </a:rPr>
              <a:t>Online (synchronous and asynchronous)</a:t>
            </a:r>
            <a:endParaRPr lang="en-US" sz="2800">
              <a:solidFill>
                <a:schemeClr val="accent2"/>
              </a:solidFill>
              <a:cs typeface="Calibri"/>
            </a:endParaRPr>
          </a:p>
          <a:p>
            <a:pPr marL="342265" indent="-342265"/>
            <a:r>
              <a:rPr lang="en-US" sz="2800">
                <a:solidFill>
                  <a:schemeClr val="accent2"/>
                </a:solidFill>
                <a:ea typeface="+mn-lt"/>
                <a:cs typeface="+mn-lt"/>
              </a:rPr>
              <a:t>Hybrid (in-person and online) </a:t>
            </a:r>
            <a:endParaRPr lang="en-US" sz="2800">
              <a:solidFill>
                <a:schemeClr val="accent2"/>
              </a:solidFill>
              <a:cs typeface="Calibri"/>
            </a:endParaRPr>
          </a:p>
          <a:p>
            <a:pPr marL="342265" indent="-342265"/>
            <a:r>
              <a:rPr lang="en-US" sz="2800" err="1">
                <a:solidFill>
                  <a:schemeClr val="accent2"/>
                </a:solidFill>
                <a:ea typeface="+mn-lt"/>
                <a:cs typeface="+mn-lt"/>
              </a:rPr>
              <a:t>Hyflex</a:t>
            </a:r>
            <a:r>
              <a:rPr lang="en-US" sz="2800">
                <a:solidFill>
                  <a:schemeClr val="accent2"/>
                </a:solidFill>
                <a:ea typeface="+mn-lt"/>
                <a:cs typeface="+mn-lt"/>
              </a:rPr>
              <a:t> (in person and online at the same time)</a:t>
            </a:r>
            <a:endParaRPr lang="en-US" sz="2800">
              <a:solidFill>
                <a:schemeClr val="accent2"/>
              </a:solidFill>
              <a:cs typeface="Calibri"/>
            </a:endParaRPr>
          </a:p>
          <a:p>
            <a:pPr marL="342265" indent="-342265"/>
            <a:r>
              <a:rPr lang="en-US" sz="2800">
                <a:solidFill>
                  <a:schemeClr val="accent2"/>
                </a:solidFill>
                <a:ea typeface="+mn-lt"/>
                <a:cs typeface="+mn-lt"/>
              </a:rPr>
              <a:t>In-person (face-to-face)</a:t>
            </a:r>
            <a:endParaRPr lang="en-US" sz="2800">
              <a:solidFill>
                <a:schemeClr val="accent2"/>
              </a:solidFill>
            </a:endParaRPr>
          </a:p>
          <a:p>
            <a:pPr marL="342265" indent="-342265"/>
            <a:endParaRPr lang="en-US" sz="2800">
              <a:solidFill>
                <a:schemeClr val="accent2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Details about a course and the delivery are determined by the instructor. Therefore, students should consult with their instructors prior to the start of the term with any questions about the modality of a specific course.</a:t>
            </a:r>
            <a:endParaRPr lang="en-US" sz="2800">
              <a:solidFill>
                <a:srgbClr val="9F2936"/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Academic departments determined the best teaching modality for each course- according to content, pedagogical requirements, and teaching availability.  In some cases there are multiple sections of class, spread across modalities. </a:t>
            </a:r>
            <a:endParaRPr lang="en-US" sz="2800">
              <a:cs typeface="Calibri"/>
            </a:endParaRPr>
          </a:p>
          <a:p>
            <a:pPr marL="342265" lvl="0" indent="-342265"/>
            <a:endParaRPr lang="en-US" sz="2400">
              <a:cs typeface="Calibri"/>
            </a:endParaRPr>
          </a:p>
          <a:p>
            <a:pPr marL="342265" indent="0">
              <a:buNone/>
            </a:pPr>
            <a:endParaRPr lang="en-US" sz="2400" b="1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34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A0399C-9A08-41B4-9C64-5453BC7D0DDE}"/>
              </a:ext>
            </a:extLst>
          </p:cNvPr>
          <p:cNvSpPr/>
          <p:nvPr/>
        </p:nvSpPr>
        <p:spPr>
          <a:xfrm>
            <a:off x="0" y="175269"/>
            <a:ext cx="12192000" cy="584774"/>
          </a:xfrm>
          <a:prstGeom prst="rect">
            <a:avLst/>
          </a:prstGeom>
          <a:solidFill>
            <a:srgbClr val="7F122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US" sz="3600" cap="small">
                <a:solidFill>
                  <a:schemeClr val="bg1"/>
                </a:solidFill>
                <a:latin typeface="Calibri"/>
                <a:cs typeface="Calibri"/>
              </a:rPr>
              <a:t>Class Modality: Missing Classes</a:t>
            </a:r>
            <a:endParaRPr lang="en-US" sz="3600" cap="small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4F0449-1A78-40AC-ABEA-3FBCE81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2" y="903484"/>
            <a:ext cx="11114742" cy="5508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>
              <a:buNone/>
            </a:pPr>
            <a:r>
              <a:rPr lang="en-US" sz="2400">
                <a:ea typeface="+mn-lt"/>
                <a:cs typeface="+mn-lt"/>
              </a:rPr>
              <a:t>As always, students should contact faculty about specific concerns if they need to miss class</a:t>
            </a:r>
            <a:endParaRPr lang="en-US">
              <a:ea typeface="+mn-lt"/>
              <a:cs typeface="+mn-lt"/>
            </a:endParaRPr>
          </a:p>
          <a:p>
            <a:pPr marL="342265" indent="-342265">
              <a:buNone/>
            </a:pPr>
            <a:endParaRPr lang="en-US" sz="2400">
              <a:ea typeface="+mn-lt"/>
              <a:cs typeface="+mn-lt"/>
            </a:endParaRPr>
          </a:p>
          <a:p>
            <a:pPr marL="342265" indent="-342265">
              <a:buNone/>
            </a:pPr>
            <a:r>
              <a:rPr lang="en-US" sz="2400">
                <a:ea typeface="+mn-lt"/>
                <a:cs typeface="+mn-lt"/>
              </a:rPr>
              <a:t>•All in-person face-to-face classes and the in- person portions of hybrid classes can be streamed and/or recorded to allow students who become ill or who need to self-isolate temporarily or who cannot attend for some other short-term reason to keep up and continue to make progress.</a:t>
            </a:r>
            <a:endParaRPr lang="en-US">
              <a:cs typeface="Calibri"/>
            </a:endParaRPr>
          </a:p>
          <a:p>
            <a:pPr marL="342265" indent="-342265">
              <a:buNone/>
            </a:pPr>
            <a:endParaRPr lang="en-US" sz="2400">
              <a:ea typeface="+mn-lt"/>
              <a:cs typeface="+mn-lt"/>
            </a:endParaRPr>
          </a:p>
          <a:p>
            <a:pPr marL="342265" indent="-342265">
              <a:buNone/>
            </a:pPr>
            <a:r>
              <a:rPr lang="en-US" sz="2400">
                <a:ea typeface="+mn-lt"/>
                <a:cs typeface="+mn-lt"/>
              </a:rPr>
              <a:t>•Instructors, however, may not be able to fully engage online students as if the course were designed a </a:t>
            </a:r>
            <a:r>
              <a:rPr lang="en-US" sz="2400" err="1">
                <a:ea typeface="+mn-lt"/>
                <a:cs typeface="+mn-lt"/>
              </a:rPr>
              <a:t>hyflex</a:t>
            </a:r>
            <a:r>
              <a:rPr lang="en-US" sz="2400">
                <a:ea typeface="+mn-lt"/>
                <a:cs typeface="+mn-lt"/>
              </a:rPr>
              <a:t> course—since that requires specific in room technology. </a:t>
            </a:r>
            <a:endParaRPr lang="en-US">
              <a:cs typeface="Calibri"/>
            </a:endParaRPr>
          </a:p>
          <a:p>
            <a:pPr marL="342265" indent="-342265">
              <a:buNone/>
            </a:pPr>
            <a:endParaRPr lang="en-US" sz="2400">
              <a:ea typeface="+mn-lt"/>
              <a:cs typeface="+mn-lt"/>
            </a:endParaRPr>
          </a:p>
          <a:p>
            <a:pPr marL="342265" indent="-342265">
              <a:buNone/>
            </a:pPr>
            <a:endParaRPr lang="en-US" sz="2400">
              <a:cs typeface="Calibri"/>
            </a:endParaRPr>
          </a:p>
          <a:p>
            <a:pPr marL="342265" indent="-342265">
              <a:buNone/>
            </a:pPr>
            <a:r>
              <a:rPr lang="en-US" sz="2400" b="1">
                <a:cs typeface="Calibri"/>
              </a:rPr>
              <a:t>Work with your faculty!  We want you to be successful in your classes!</a:t>
            </a:r>
          </a:p>
          <a:p>
            <a:pPr marL="342265" lvl="0" indent="-342265">
              <a:buFont typeface="Arial"/>
              <a:buChar char="•"/>
            </a:pPr>
            <a:endParaRPr lang="en-US">
              <a:cs typeface="Calibri"/>
            </a:endParaRPr>
          </a:p>
          <a:p>
            <a:pPr marL="0" lvl="0" indent="0">
              <a:buNone/>
            </a:pPr>
            <a:endParaRPr lang="en-US" sz="2400">
              <a:cs typeface="Calibri"/>
            </a:endParaRPr>
          </a:p>
          <a:p>
            <a:pPr marL="342265" lvl="0" indent="-342265"/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  <a:p>
            <a:pPr marL="342265" indent="0">
              <a:buNone/>
            </a:pPr>
            <a:endParaRPr lang="en-US" sz="2400" b="1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  <a:p>
            <a:pPr marL="342265" indent="-342265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7529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94C7585D0DE49AA765A5C88F2E823" ma:contentTypeVersion="11" ma:contentTypeDescription="Create a new document." ma:contentTypeScope="" ma:versionID="9eedbcf0c88833c3415dbb22759df622">
  <xsd:schema xmlns:xsd="http://www.w3.org/2001/XMLSchema" xmlns:xs="http://www.w3.org/2001/XMLSchema" xmlns:p="http://schemas.microsoft.com/office/2006/metadata/properties" xmlns:ns3="47bbba75-f469-410f-9876-773c558b2d7f" xmlns:ns4="b491238c-c1b0-4f2a-8c26-aa12d71208f2" targetNamespace="http://schemas.microsoft.com/office/2006/metadata/properties" ma:root="true" ma:fieldsID="ae5f2305ffdc7a9127b15ee4860d80be" ns3:_="" ns4:_="">
    <xsd:import namespace="47bbba75-f469-410f-9876-773c558b2d7f"/>
    <xsd:import namespace="b491238c-c1b0-4f2a-8c26-aa12d71208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bba75-f469-410f-9876-773c558b2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1238c-c1b0-4f2a-8c26-aa12d71208f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3DDCAC-82C3-4F6E-BD1A-F59D7F7D3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E4EEA-E5A4-46AE-861F-8E889A24E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bbba75-f469-410f-9876-773c558b2d7f"/>
    <ds:schemaRef ds:uri="b491238c-c1b0-4f2a-8c26-aa12d7120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6F10A3-DBB2-493D-92C2-EECA3D99B98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Macintosh PowerPoint</Application>
  <PresentationFormat>Widescreen</PresentationFormat>
  <Paragraphs>132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Futura Std</vt:lpstr>
      <vt:lpstr>Futura Std Medium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Audry LaCrone</dc:creator>
  <cp:lastModifiedBy>Barbara Brooks</cp:lastModifiedBy>
  <cp:revision>32</cp:revision>
  <cp:lastPrinted>2020-07-13T02:30:21Z</cp:lastPrinted>
  <dcterms:created xsi:type="dcterms:W3CDTF">2019-08-30T13:40:02Z</dcterms:created>
  <dcterms:modified xsi:type="dcterms:W3CDTF">2020-08-18T13:37:07Z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0x01010028694C7585D0DE49AA765A5C88F2E823</vt:lpwstr>
  </property>
</Properties>
</file>