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9" r:id="rId5"/>
    <p:sldId id="257" r:id="rId6"/>
    <p:sldId id="297" r:id="rId7"/>
    <p:sldId id="284" r:id="rId8"/>
    <p:sldId id="289" r:id="rId9"/>
    <p:sldId id="293" r:id="rId10"/>
    <p:sldId id="290" r:id="rId11"/>
    <p:sldId id="296"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8B2332"/>
    <a:srgbClr val="8B6F4B"/>
    <a:srgbClr val="D6B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3447" autoAdjust="0"/>
  </p:normalViewPr>
  <p:slideViewPr>
    <p:cSldViewPr snapToGrid="0">
      <p:cViewPr varScale="1">
        <p:scale>
          <a:sx n="108" d="100"/>
          <a:sy n="108" d="100"/>
        </p:scale>
        <p:origin x="7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F393A-1897-480C-8E71-528675974DF2}"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DF7FA-2346-4318-BE05-9A9069EF14F7}" type="slidenum">
              <a:rPr lang="en-US" smtClean="0"/>
              <a:t>‹#›</a:t>
            </a:fld>
            <a:endParaRPr lang="en-US"/>
          </a:p>
        </p:txBody>
      </p:sp>
    </p:spTree>
    <p:extLst>
      <p:ext uri="{BB962C8B-B14F-4D97-AF65-F5344CB8AC3E}">
        <p14:creationId xmlns:p14="http://schemas.microsoft.com/office/powerpoint/2010/main" val="317035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April Osborne and I am an Academic Advisor in the Office of Academic Advising here at DU. I am here today to chat with you about what to expect for your first fall quarter registration if you are a Computer Science or Engineering major in the Daniel Felix Ritchie School of Engineering and Computer Science. </a:t>
            </a:r>
          </a:p>
        </p:txBody>
      </p:sp>
      <p:sp>
        <p:nvSpPr>
          <p:cNvPr id="4" name="Slide Number Placeholder 3"/>
          <p:cNvSpPr>
            <a:spLocks noGrp="1"/>
          </p:cNvSpPr>
          <p:nvPr>
            <p:ph type="sldNum" sz="quarter" idx="5"/>
          </p:nvPr>
        </p:nvSpPr>
        <p:spPr/>
        <p:txBody>
          <a:bodyPr/>
          <a:lstStyle/>
          <a:p>
            <a:fld id="{E26DF7FA-2346-4318-BE05-9A9069EF14F7}" type="slidenum">
              <a:rPr lang="en-US" smtClean="0"/>
              <a:t>1</a:t>
            </a:fld>
            <a:endParaRPr lang="en-US"/>
          </a:p>
        </p:txBody>
      </p:sp>
    </p:spTree>
    <p:extLst>
      <p:ext uri="{BB962C8B-B14F-4D97-AF65-F5344CB8AC3E}">
        <p14:creationId xmlns:p14="http://schemas.microsoft.com/office/powerpoint/2010/main" val="385406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first want to introduce you to some important folks in the Ritchie School of Engineering &amp; Computer Science. </a:t>
            </a:r>
          </a:p>
          <a:p>
            <a:r>
              <a:rPr lang="en-US" dirty="0"/>
              <a:t>The Associate Dean of Undergraduate Studies in the College is </a:t>
            </a:r>
            <a:r>
              <a:rPr lang="en-US" b="0" i="0" dirty="0">
                <a:solidFill>
                  <a:srgbClr val="525252"/>
                </a:solidFill>
                <a:effectLst/>
                <a:latin typeface="BreveSans"/>
              </a:rPr>
              <a:t>Dr. Jason Roney. </a:t>
            </a:r>
          </a:p>
          <a:p>
            <a:r>
              <a:rPr lang="en-US" b="0" i="0" dirty="0">
                <a:solidFill>
                  <a:srgbClr val="525252"/>
                </a:solidFill>
                <a:effectLst/>
                <a:latin typeface="BreveSans"/>
              </a:rPr>
              <a:t>For Computer Science advising related questions, please contact </a:t>
            </a:r>
            <a:r>
              <a:rPr lang="en-US" sz="1200" dirty="0">
                <a:latin typeface="Century Gothic" panose="020B0502020202020204" pitchFamily="34" charset="0"/>
              </a:rPr>
              <a:t>Meredith Corley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25252"/>
                </a:solidFill>
                <a:effectLst/>
                <a:latin typeface="BreveSans"/>
              </a:rPr>
              <a:t>For Mechanical Engineering advising related questions, please contact Dr. Breigh Roszelle</a:t>
            </a:r>
          </a:p>
          <a:p>
            <a:r>
              <a:rPr lang="en-US" b="0" i="0" dirty="0">
                <a:solidFill>
                  <a:srgbClr val="525252"/>
                </a:solidFill>
                <a:effectLst/>
                <a:latin typeface="BreveSans"/>
              </a:rPr>
              <a:t>For Electrical or Computer Engineering advising related questions, please contact Dr. Goncalo Martins.</a:t>
            </a:r>
            <a:endParaRPr lang="en-US" dirty="0"/>
          </a:p>
        </p:txBody>
      </p:sp>
      <p:sp>
        <p:nvSpPr>
          <p:cNvPr id="4" name="Slide Number Placeholder 3"/>
          <p:cNvSpPr>
            <a:spLocks noGrp="1"/>
          </p:cNvSpPr>
          <p:nvPr>
            <p:ph type="sldNum" sz="quarter" idx="5"/>
          </p:nvPr>
        </p:nvSpPr>
        <p:spPr/>
        <p:txBody>
          <a:bodyPr/>
          <a:lstStyle/>
          <a:p>
            <a:fld id="{E26DF7FA-2346-4318-BE05-9A9069EF14F7}" type="slidenum">
              <a:rPr lang="en-US" smtClean="0"/>
              <a:t>2</a:t>
            </a:fld>
            <a:endParaRPr lang="en-US"/>
          </a:p>
        </p:txBody>
      </p:sp>
    </p:spTree>
    <p:extLst>
      <p:ext uri="{BB962C8B-B14F-4D97-AF65-F5344CB8AC3E}">
        <p14:creationId xmlns:p14="http://schemas.microsoft.com/office/powerpoint/2010/main" val="244250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a quick overview of the Ritchie School’s departments and degrees. In  our  computer  science  department, we  have  three  different  majors, computer  science,  game  development and  Applied  Computing. You'll  notice  that  with computer  science  and  game  development, there  is  an  option  for  a  Bachelor  of Science  degree  or  a  Bachelor  of  Arts  degree. I  will  go  through what  the  differences  would  be  for your  first-quarter  registration  depending on  which  of  those  you  are  interested  in. Next,  we  have  our  Department  of Electrical  and  Computer  Engineering. We  have  a  majors  and  each of  those  degrees  as  well as  a  degree  in electrical  engineering  with a  mechatronics  concentration. And  then  lastly  in our  Department  of  Mechanical and  materials  engineering, we  offer  BS  in  mechanical  engineering.</a:t>
            </a:r>
          </a:p>
        </p:txBody>
      </p:sp>
      <p:sp>
        <p:nvSpPr>
          <p:cNvPr id="4" name="Slide Number Placeholder 3"/>
          <p:cNvSpPr>
            <a:spLocks noGrp="1"/>
          </p:cNvSpPr>
          <p:nvPr>
            <p:ph type="sldNum" sz="quarter" idx="5"/>
          </p:nvPr>
        </p:nvSpPr>
        <p:spPr/>
        <p:txBody>
          <a:bodyPr/>
          <a:lstStyle/>
          <a:p>
            <a:fld id="{E26DF7FA-2346-4318-BE05-9A9069EF14F7}" type="slidenum">
              <a:rPr lang="en-US" smtClean="0"/>
              <a:t>3</a:t>
            </a:fld>
            <a:endParaRPr lang="en-US"/>
          </a:p>
        </p:txBody>
      </p:sp>
    </p:spTree>
    <p:extLst>
      <p:ext uri="{BB962C8B-B14F-4D97-AF65-F5344CB8AC3E}">
        <p14:creationId xmlns:p14="http://schemas.microsoft.com/office/powerpoint/2010/main" val="273473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with the first fall quarter coursework for computer science. Keep in mind that this would be the  same, whether you are planning in majoring in computer science, game development, or applied computing. The  slight difference  I'll  discuss  is  whether you're interested in the BA or the BS. All first-year students take the first-year seminar or FSEM course. In addition to this, computer science students will take two courses within the department. One is  Introduction  to  Computer  Science I, and  the  next  is  Introduction to  Programming I. Additionally, we would suggest that all our computer science students take either one of their common curriculum courses or start their language sequence. Now,  this  is  the  difference between  the  BS  and  the  BA Degrees. If  you  are  interested  in the  Bachelor  of  Science  degree, then  you  need  to  start  taking the  calculus  sequence. You will start with calculus I, which is Math 1951. If you are absolutely sure you are not interested in the BS and are looking at the BA, then we would suggest you take another common curriculum course instead. We do just point out that if you believe you would have any interests  in the BS, go ahead and register for MATH 1951.</a:t>
            </a:r>
          </a:p>
          <a:p>
            <a:r>
              <a:rPr lang="en-US" dirty="0"/>
              <a:t>If you are concerned about performing well in your required calculus courses, we HIGHLY encourage you to register for a calculus workshop alongside your calculus course.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Associated workshop for Calculus I is MATH 1941. This is a 1 credit course taken concurrently with Calculus I. </a:t>
            </a:r>
            <a:r>
              <a:rPr lang="en-US" b="0" i="0" dirty="0">
                <a:solidFill>
                  <a:srgbClr val="18161F"/>
                </a:solidFill>
                <a:effectLst/>
                <a:latin typeface="BreveSans"/>
              </a:rPr>
              <a:t> Students will work in groups on challenging problems from Calculus to gain deeper understanding of the covered material. T</a:t>
            </a:r>
            <a:r>
              <a:rPr lang="en-US" dirty="0"/>
              <a:t>his additional credit hour represents a relatively small commitment in terms of time that can yield significant benefits for students enrolled in a Calculus course. </a:t>
            </a:r>
            <a:r>
              <a:rPr lang="en-US" b="0" i="0" dirty="0">
                <a:solidFill>
                  <a:srgbClr val="18161F"/>
                </a:solidFill>
                <a:effectLst/>
                <a:latin typeface="BreveSans"/>
              </a:rPr>
              <a:t>Students that register for and participate in a calculus workshop </a:t>
            </a:r>
            <a:r>
              <a:rPr lang="en-US" b="0" i="0" dirty="0">
                <a:solidFill>
                  <a:srgbClr val="00284A"/>
                </a:solidFill>
                <a:effectLst/>
                <a:latin typeface="Gotham Book"/>
              </a:rPr>
              <a:t>earn higher grades in their calculus course and have lower DFW rates (D’s, F’s and Withdrawals).</a:t>
            </a:r>
            <a:endParaRPr lang="en-US" dirty="0"/>
          </a:p>
          <a:p>
            <a:pPr algn="l"/>
            <a:endParaRPr lang="en-US" b="0" i="0" dirty="0">
              <a:solidFill>
                <a:srgbClr val="18161F"/>
              </a:solidFill>
              <a:effectLst/>
              <a:latin typeface="BreveSans"/>
            </a:endParaRPr>
          </a:p>
          <a:p>
            <a:pPr algn="l"/>
            <a:endParaRPr lang="en-US" b="0" i="0" dirty="0">
              <a:solidFill>
                <a:srgbClr val="18161F"/>
              </a:solidFill>
              <a:effectLst/>
              <a:latin typeface="BreveSans"/>
            </a:endParaRPr>
          </a:p>
          <a:p>
            <a:pPr algn="l">
              <a:lnSpc>
                <a:spcPts val="2100"/>
              </a:lnSpc>
              <a:buFont typeface="Arial" panose="020B0604020202020204" pitchFamily="34" charset="0"/>
              <a:buChar char="•"/>
            </a:pPr>
            <a:r>
              <a:rPr lang="en-US" b="0" i="0" dirty="0">
                <a:solidFill>
                  <a:srgbClr val="18161F"/>
                </a:solidFill>
                <a:effectLst/>
                <a:latin typeface="BreveSans"/>
              </a:rPr>
              <a:t>Click the link in the pdf slide deck to review the Math Advising Document for more detailed information. </a:t>
            </a:r>
            <a:r>
              <a:rPr lang="en-US" b="0" i="0" dirty="0">
                <a:solidFill>
                  <a:srgbClr val="525252"/>
                </a:solidFill>
                <a:effectLst/>
                <a:latin typeface="BreveSans"/>
              </a:rPr>
              <a:t>This document also provides guidance using prior coursework, standardized test scores, and self-assessed readiness.</a:t>
            </a:r>
          </a:p>
          <a:p>
            <a:endParaRPr lang="en-US" dirty="0"/>
          </a:p>
          <a:p>
            <a:endParaRPr lang="en-US" dirty="0"/>
          </a:p>
        </p:txBody>
      </p:sp>
      <p:sp>
        <p:nvSpPr>
          <p:cNvPr id="4" name="Slide Number Placeholder 3"/>
          <p:cNvSpPr>
            <a:spLocks noGrp="1"/>
          </p:cNvSpPr>
          <p:nvPr>
            <p:ph type="sldNum" sz="quarter" idx="5"/>
          </p:nvPr>
        </p:nvSpPr>
        <p:spPr/>
        <p:txBody>
          <a:bodyPr/>
          <a:lstStyle/>
          <a:p>
            <a:fld id="{E26DF7FA-2346-4318-BE05-9A9069EF14F7}" type="slidenum">
              <a:rPr lang="en-US" smtClean="0"/>
              <a:t>4</a:t>
            </a:fld>
            <a:endParaRPr lang="en-US"/>
          </a:p>
        </p:txBody>
      </p:sp>
    </p:spTree>
    <p:extLst>
      <p:ext uri="{BB962C8B-B14F-4D97-AF65-F5344CB8AC3E}">
        <p14:creationId xmlns:p14="http://schemas.microsoft.com/office/powerpoint/2010/main" val="336284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engineering  students, which includes all  engineering majors in the college – undeclared engineering,  mechanical, electrical, and  computer,  are  going  to  take the  same  fall  quarter  coursework. Unlike  the  computer  science  degree, there's  no  differences  since these  are  all  BS  degrees. For  your  fall  coursework, you  of  course,  would  still  take  your  FSEM class. Next, you will take  general  chemistry with the lab. The lecture, which  is  CHEM 1010  and the  lab  which  is  Chem  1240. You must register for both. The registration system will not let you register for the lecture without the lab. Engineering  majors will also  start  the  calculus  sequence, MATH 1951 and MATH 1941 Workshop, if desired. If you are concerned about performing well in your required calculus courses, we HIGHLY encourage you to register for a calculus workshop alongside your calculus course.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1 credit course taken concurrently with Calculus I. </a:t>
            </a:r>
            <a:r>
              <a:rPr lang="en-US" b="0" i="0" dirty="0">
                <a:solidFill>
                  <a:srgbClr val="18161F"/>
                </a:solidFill>
                <a:effectLst/>
                <a:latin typeface="BreveSans"/>
              </a:rPr>
              <a:t> Students will work in groups on challenging problems from Calculus to gain deeper understanding of the covered material. T</a:t>
            </a:r>
            <a:r>
              <a:rPr lang="en-US" dirty="0"/>
              <a:t>his additional credit hour represents a relatively small commitment in terms of time that can yield significant benefits for students enrolled in a Calculus course. </a:t>
            </a:r>
            <a:r>
              <a:rPr lang="en-US" b="0" i="0" dirty="0">
                <a:solidFill>
                  <a:srgbClr val="18161F"/>
                </a:solidFill>
                <a:effectLst/>
                <a:latin typeface="BreveSans"/>
              </a:rPr>
              <a:t>Students that register for and participate in a calculus workshop </a:t>
            </a:r>
            <a:r>
              <a:rPr lang="en-US" b="0" i="0" dirty="0">
                <a:solidFill>
                  <a:srgbClr val="00284A"/>
                </a:solidFill>
                <a:effectLst/>
                <a:latin typeface="Gotham Book"/>
              </a:rPr>
              <a:t>earn higher grades in their calculus course and have lower DFW rates (D’s, F’s and Withdrawals).</a:t>
            </a:r>
            <a:endParaRPr lang="en-US" dirty="0"/>
          </a:p>
          <a:p>
            <a:pPr algn="l"/>
            <a:endParaRPr lang="en-US" b="0" i="0" dirty="0">
              <a:solidFill>
                <a:srgbClr val="18161F"/>
              </a:solidFill>
              <a:effectLst/>
              <a:latin typeface="BreveSans"/>
            </a:endParaRPr>
          </a:p>
          <a:p>
            <a:pPr algn="l">
              <a:lnSpc>
                <a:spcPts val="2100"/>
              </a:lnSpc>
              <a:buFont typeface="Arial" panose="020B0604020202020204" pitchFamily="34" charset="0"/>
              <a:buChar char="•"/>
            </a:pPr>
            <a:r>
              <a:rPr lang="en-US" b="0" i="0" dirty="0">
                <a:solidFill>
                  <a:srgbClr val="18161F"/>
                </a:solidFill>
                <a:effectLst/>
                <a:latin typeface="BreveSans"/>
              </a:rPr>
              <a:t>Click the link in the pdf slide deck to review the Math Advising Document for more detailed information. </a:t>
            </a:r>
            <a:r>
              <a:rPr lang="en-US" b="0" i="0" dirty="0">
                <a:solidFill>
                  <a:srgbClr val="525252"/>
                </a:solidFill>
                <a:effectLst/>
                <a:latin typeface="BreveSans"/>
              </a:rPr>
              <a:t>This document also provides guidance using prior coursework, standardized test scores, and self-assessed readiness.</a:t>
            </a:r>
          </a:p>
          <a:p>
            <a:endParaRPr lang="en-US" dirty="0"/>
          </a:p>
          <a:p>
            <a:r>
              <a:rPr lang="en-US" dirty="0"/>
              <a:t> Your last two courses will be engineering  courses  that  you  will  start. One  is  Introduction  to Engineering  Design  and  the other  is  engineering  connections. One  thing  to  keep  in mind  for  engineering  students is  that  they  are  not  required to  take  a  language sequence.</a:t>
            </a:r>
          </a:p>
        </p:txBody>
      </p:sp>
      <p:sp>
        <p:nvSpPr>
          <p:cNvPr id="4" name="Slide Number Placeholder 3"/>
          <p:cNvSpPr>
            <a:spLocks noGrp="1"/>
          </p:cNvSpPr>
          <p:nvPr>
            <p:ph type="sldNum" sz="quarter" idx="5"/>
          </p:nvPr>
        </p:nvSpPr>
        <p:spPr/>
        <p:txBody>
          <a:bodyPr/>
          <a:lstStyle/>
          <a:p>
            <a:fld id="{E26DF7FA-2346-4318-BE05-9A9069EF14F7}" type="slidenum">
              <a:rPr lang="en-US" smtClean="0"/>
              <a:t>5</a:t>
            </a:fld>
            <a:endParaRPr lang="en-US"/>
          </a:p>
        </p:txBody>
      </p:sp>
    </p:spTree>
    <p:extLst>
      <p:ext uri="{BB962C8B-B14F-4D97-AF65-F5344CB8AC3E}">
        <p14:creationId xmlns:p14="http://schemas.microsoft.com/office/powerpoint/2010/main" val="257965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Now  that  we've  established the  courses  that  our  students  typically  take in the fall term, what  happens  if  we need  to  do  something  different? So  here  are our  answers to  frequently  asked questions  students  may  have. The  first  is,  what  if  I  already have  credit  for  calculus I ? In  that  case,  for either  computer  science  or  engineering students, we  would  suggest  that  you  take  calculus II, which  is  the  next  course  in  the  sequence, or  a  common curriculum course  during  the  fall  quarter. Please note that there are fewer sections of Calculus II offered in the fall term and more are offered in Winter quarter.</a:t>
            </a:r>
          </a:p>
          <a:p>
            <a:r>
              <a:rPr lang="en-US" sz="2000" dirty="0"/>
              <a:t>Next, some  students  may  ask “I've  taken  calculus  one or  I  have  credit  for  it, but  I  would  like  to  take  it  again.” You  are  welcome  to  do  so. You  can  register  for  Math  1951 but just  know  that  you cannot double  count  those  credits.  So  for example, if  you  took  an  AP  exam  and got  credit  for MATH  1951, we  can't  double  count  those  credits plus  the  credits  of  you taking  it  here  at  DU. </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Some  students  also  ask  us  what if  I'm  not  ready  to  take  calculus  one, we  do  highly  recommend all  students  who  are  engineering majors  or  students  in  CS  that are  interested  in the  Bachelor  of  Science  degree, take  Calc  I first  during  the  fall  quarter. As I mentioned in previous slides, If  you are uncertain of your readiness, please register for MATH 1941, the Calculus I workshop alongside MATH 1951 lecture. </a:t>
            </a:r>
            <a:r>
              <a:rPr lang="en-US" sz="2000" i="0" dirty="0">
                <a:latin typeface="Century Gothic" panose="020B0502020202020204" pitchFamily="34" charset="0"/>
              </a:rPr>
              <a:t>It provides students with additional structure and targeted support to enhance their learning experience in a calculus course. In a workshop meeting, students deepen their understanding of algebra and calculus concepts through collaborative problem-solving and receive personalized assistance from workshop leaders. The grade in the workshop is solely based on attendance and participation in the workshop; there is no homework and there are no quizzes or exams associated with the workshop. </a:t>
            </a:r>
          </a:p>
          <a:p>
            <a:endParaRPr lang="en-US" sz="2000" i="0" dirty="0"/>
          </a:p>
        </p:txBody>
      </p:sp>
      <p:sp>
        <p:nvSpPr>
          <p:cNvPr id="4" name="Slide Number Placeholder 3"/>
          <p:cNvSpPr>
            <a:spLocks noGrp="1"/>
          </p:cNvSpPr>
          <p:nvPr>
            <p:ph type="sldNum" sz="quarter" idx="5"/>
          </p:nvPr>
        </p:nvSpPr>
        <p:spPr/>
        <p:txBody>
          <a:bodyPr/>
          <a:lstStyle/>
          <a:p>
            <a:fld id="{E26DF7FA-2346-4318-BE05-9A9069EF14F7}" type="slidenum">
              <a:rPr lang="en-US" smtClean="0"/>
              <a:t>6</a:t>
            </a:fld>
            <a:endParaRPr lang="en-US"/>
          </a:p>
        </p:txBody>
      </p:sp>
    </p:spTree>
    <p:extLst>
      <p:ext uri="{BB962C8B-B14F-4D97-AF65-F5344CB8AC3E}">
        <p14:creationId xmlns:p14="http://schemas.microsoft.com/office/powerpoint/2010/main" val="354786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Sometimes  student  ask  ask  us, what  if  I  would  like  to  explore  another major  in  addition  to computer  science  or  engineering. For  computer  science, the  specific  courses  that  you  will  need for  fall  quarter  are your FSEM,  COMP 1201 and COMP 1351. The  rest  of  your  schedule  is  fairly  flexible. So  remember, for  the  computer  science  students that  we  recommended you add a  common curriculum course. In  place  of  the common curriculum class, you  could  take  some introductory  courses  in another area of interest. Remember, if  you  are  in computer  science,  and are pursuing the BS degree,  we  highly  encourage  the Calculus </a:t>
            </a:r>
            <a:r>
              <a:rPr lang="en-US" dirty="0" err="1"/>
              <a:t>Icourse</a:t>
            </a:r>
            <a:r>
              <a:rPr lang="en-US" dirty="0"/>
              <a:t> in  the  fall  quarter. For  engineering students,  the  easiest  course to  take  later  is  general chemistry. But  just  know  that  you  will have  to  take  chemistry  at  some  point, even  if  you  would  like  to  replace that  with  another exploratory course from  another  department.</a:t>
            </a:r>
          </a:p>
        </p:txBody>
      </p:sp>
      <p:sp>
        <p:nvSpPr>
          <p:cNvPr id="4" name="Slide Number Placeholder 3"/>
          <p:cNvSpPr>
            <a:spLocks noGrp="1"/>
          </p:cNvSpPr>
          <p:nvPr>
            <p:ph type="sldNum" sz="quarter" idx="5"/>
          </p:nvPr>
        </p:nvSpPr>
        <p:spPr/>
        <p:txBody>
          <a:bodyPr/>
          <a:lstStyle/>
          <a:p>
            <a:fld id="{E26DF7FA-2346-4318-BE05-9A9069EF14F7}" type="slidenum">
              <a:rPr lang="en-US" smtClean="0"/>
              <a:t>7</a:t>
            </a:fld>
            <a:endParaRPr lang="en-US"/>
          </a:p>
        </p:txBody>
      </p:sp>
    </p:spTree>
    <p:extLst>
      <p:ext uri="{BB962C8B-B14F-4D97-AF65-F5344CB8AC3E}">
        <p14:creationId xmlns:p14="http://schemas.microsoft.com/office/powerpoint/2010/main" val="382197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often  ask  us, what  if  I  already  have  credit  for another  course  besides  Math? If  you  already  have previous  computer  science  experience and  you  have  credit  for  it, we  would  suggest  the  next  course  in that  computer  science  intro to  programming  series, or  a  common curriculum  course. If  you're  an  engineering  student and  already  have  credit  for something  like  chemistry,  we  would suggest  that  you  fill  that  spot  with an Additional  common curriculum course, since  it  is  also  four  credit hours so  it  matches  well  and  those will  be  required  at  some  point. </a:t>
            </a:r>
          </a:p>
          <a:p>
            <a:r>
              <a:rPr lang="en-US" dirty="0"/>
              <a:t>Lastly,  some  of  our  students will ask “What  if  I  feel  17-18  credit  hours  feels   too  much?” We  do  suggest  taking  the  17-18 credit hours  shown on the previous slides as this  will  keep  you  on  track for  both  of  these  majors. That  being  said,  for  engineering, as  I  already  mentioned, the  easiest  course  to  take later  is  general chemistry. So  if  you  needed to  reduce your  course  load,  that  would  be  an  option. That  being  said,  you will still be required to take that  chemistry  course  later. Keep in  mind  that  reducing  credits now  will  increase  credits that  you're  required  to  take  later. For  computer  science, the  easiest  course  to  take  later  would be  common curriculum Curriculum or  language  course. </a:t>
            </a:r>
          </a:p>
        </p:txBody>
      </p:sp>
      <p:sp>
        <p:nvSpPr>
          <p:cNvPr id="4" name="Slide Number Placeholder 3"/>
          <p:cNvSpPr>
            <a:spLocks noGrp="1"/>
          </p:cNvSpPr>
          <p:nvPr>
            <p:ph type="sldNum" sz="quarter" idx="5"/>
          </p:nvPr>
        </p:nvSpPr>
        <p:spPr/>
        <p:txBody>
          <a:bodyPr/>
          <a:lstStyle/>
          <a:p>
            <a:fld id="{E26DF7FA-2346-4318-BE05-9A9069EF14F7}" type="slidenum">
              <a:rPr lang="en-US" smtClean="0"/>
              <a:t>8</a:t>
            </a:fld>
            <a:endParaRPr lang="en-US"/>
          </a:p>
        </p:txBody>
      </p:sp>
    </p:spTree>
    <p:extLst>
      <p:ext uri="{BB962C8B-B14F-4D97-AF65-F5344CB8AC3E}">
        <p14:creationId xmlns:p14="http://schemas.microsoft.com/office/powerpoint/2010/main" val="1731111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more  specific  questions, you  are  welcome  to contact  the  following  people  with specific  questions  about your  major requirements.</a:t>
            </a:r>
          </a:p>
        </p:txBody>
      </p:sp>
      <p:sp>
        <p:nvSpPr>
          <p:cNvPr id="4" name="Slide Number Placeholder 3"/>
          <p:cNvSpPr>
            <a:spLocks noGrp="1"/>
          </p:cNvSpPr>
          <p:nvPr>
            <p:ph type="sldNum" sz="quarter" idx="5"/>
          </p:nvPr>
        </p:nvSpPr>
        <p:spPr/>
        <p:txBody>
          <a:bodyPr/>
          <a:lstStyle/>
          <a:p>
            <a:fld id="{E26DF7FA-2346-4318-BE05-9A9069EF14F7}" type="slidenum">
              <a:rPr lang="en-US" smtClean="0"/>
              <a:t>9</a:t>
            </a:fld>
            <a:endParaRPr lang="en-US"/>
          </a:p>
        </p:txBody>
      </p:sp>
    </p:spTree>
    <p:extLst>
      <p:ext uri="{BB962C8B-B14F-4D97-AF65-F5344CB8AC3E}">
        <p14:creationId xmlns:p14="http://schemas.microsoft.com/office/powerpoint/2010/main" val="3414985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60996" y="551002"/>
            <a:ext cx="7870604" cy="2387600"/>
          </a:xfrm>
        </p:spPr>
        <p:txBody>
          <a:bodyPr anchor="b"/>
          <a:lstStyle>
            <a:lvl1pPr algn="ctr">
              <a:defRPr sz="6000">
                <a:solidFill>
                  <a:srgbClr val="8B2332"/>
                </a:solidFill>
                <a:latin typeface="BreveDisplay-Regular" panose="00000500000000000000" pitchFamily="50" charset="0"/>
              </a:defRPr>
            </a:lvl1pPr>
          </a:lstStyle>
          <a:p>
            <a:r>
              <a:rPr lang="en-US"/>
              <a:t>Click to edit Master title style</a:t>
            </a:r>
          </a:p>
        </p:txBody>
      </p:sp>
      <p:sp>
        <p:nvSpPr>
          <p:cNvPr id="3" name="Subtitle 2"/>
          <p:cNvSpPr>
            <a:spLocks noGrp="1"/>
          </p:cNvSpPr>
          <p:nvPr>
            <p:ph type="subTitle" idx="1"/>
          </p:nvPr>
        </p:nvSpPr>
        <p:spPr>
          <a:xfrm>
            <a:off x="6159500" y="3150667"/>
            <a:ext cx="5372100" cy="1655762"/>
          </a:xfrm>
        </p:spPr>
        <p:txBody>
          <a:bodyPr/>
          <a:lstStyle>
            <a:lvl1pPr marL="0" indent="0" algn="ctr">
              <a:buNone/>
              <a:defRPr sz="2400">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9" name="Group 2"/>
          <p:cNvGrpSpPr/>
          <p:nvPr userDrawn="1"/>
        </p:nvGrpSpPr>
        <p:grpSpPr>
          <a:xfrm rot="-2963564">
            <a:off x="-791844" y="-329829"/>
            <a:ext cx="8165703" cy="16844982"/>
            <a:chOff x="0" y="0"/>
            <a:chExt cx="2762225" cy="5698179"/>
          </a:xfrm>
        </p:grpSpPr>
        <p:sp>
          <p:nvSpPr>
            <p:cNvPr id="20" name="Freeform 3"/>
            <p:cNvSpPr/>
            <p:nvPr/>
          </p:nvSpPr>
          <p:spPr>
            <a:xfrm>
              <a:off x="0" y="0"/>
              <a:ext cx="2762225" cy="5698179"/>
            </a:xfrm>
            <a:custGeom>
              <a:avLst/>
              <a:gdLst/>
              <a:ahLst/>
              <a:cxnLst/>
              <a:rect l="l" t="t" r="r" b="b"/>
              <a:pathLst>
                <a:path w="2762225" h="5698179">
                  <a:moveTo>
                    <a:pt x="0" y="0"/>
                  </a:moveTo>
                  <a:lnTo>
                    <a:pt x="2762225" y="0"/>
                  </a:lnTo>
                  <a:lnTo>
                    <a:pt x="2762225" y="5698179"/>
                  </a:lnTo>
                  <a:lnTo>
                    <a:pt x="0" y="5698179"/>
                  </a:lnTo>
                  <a:close/>
                </a:path>
              </a:pathLst>
            </a:custGeom>
            <a:solidFill>
              <a:srgbClr val="8B2332"/>
            </a:solidFill>
          </p:spPr>
        </p:sp>
      </p:grpSp>
      <p:grpSp>
        <p:nvGrpSpPr>
          <p:cNvPr id="21" name="Group 6"/>
          <p:cNvGrpSpPr/>
          <p:nvPr userDrawn="1"/>
        </p:nvGrpSpPr>
        <p:grpSpPr>
          <a:xfrm rot="2430897">
            <a:off x="-2433800" y="4079788"/>
            <a:ext cx="17179189" cy="1599392"/>
            <a:chOff x="0" y="0"/>
            <a:chExt cx="6138523" cy="571500"/>
          </a:xfrm>
        </p:grpSpPr>
        <p:sp>
          <p:nvSpPr>
            <p:cNvPr id="22" name="Freeform 7"/>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58001B"/>
            </a:solidFill>
          </p:spPr>
        </p:sp>
      </p:grpSp>
      <p:grpSp>
        <p:nvGrpSpPr>
          <p:cNvPr id="23" name="Group 4"/>
          <p:cNvGrpSpPr/>
          <p:nvPr userDrawn="1"/>
        </p:nvGrpSpPr>
        <p:grpSpPr>
          <a:xfrm rot="2430897">
            <a:off x="-2530551" y="4224167"/>
            <a:ext cx="17179189" cy="1599392"/>
            <a:chOff x="0" y="0"/>
            <a:chExt cx="6138523" cy="571500"/>
          </a:xfrm>
        </p:grpSpPr>
        <p:sp>
          <p:nvSpPr>
            <p:cNvPr id="24" name="Freeform 5"/>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8B6F4B"/>
            </a:solidFill>
          </p:spPr>
        </p:sp>
      </p:grpSp>
      <p:grpSp>
        <p:nvGrpSpPr>
          <p:cNvPr id="25" name="Group 10"/>
          <p:cNvGrpSpPr/>
          <p:nvPr userDrawn="1"/>
        </p:nvGrpSpPr>
        <p:grpSpPr>
          <a:xfrm>
            <a:off x="176996" y="2213808"/>
            <a:ext cx="3220699" cy="2500298"/>
            <a:chOff x="0" y="0"/>
            <a:chExt cx="6350000" cy="5532120"/>
          </a:xfrm>
        </p:grpSpPr>
        <p:sp>
          <p:nvSpPr>
            <p:cNvPr id="26"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27" name="Group 12"/>
          <p:cNvGrpSpPr/>
          <p:nvPr userDrawn="1"/>
        </p:nvGrpSpPr>
        <p:grpSpPr>
          <a:xfrm>
            <a:off x="-1540045" y="752220"/>
            <a:ext cx="3221764" cy="2673356"/>
            <a:chOff x="0" y="0"/>
            <a:chExt cx="6350000" cy="5532120"/>
          </a:xfrm>
        </p:grpSpPr>
        <p:sp>
          <p:nvSpPr>
            <p:cNvPr id="28" name="Freeform 13"/>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0" name="Group 17"/>
          <p:cNvGrpSpPr/>
          <p:nvPr userDrawn="1"/>
        </p:nvGrpSpPr>
        <p:grpSpPr>
          <a:xfrm>
            <a:off x="4926788" y="5610725"/>
            <a:ext cx="2163669" cy="1880938"/>
            <a:chOff x="0" y="0"/>
            <a:chExt cx="6350000" cy="5532120"/>
          </a:xfrm>
        </p:grpSpPr>
        <p:sp>
          <p:nvSpPr>
            <p:cNvPr id="31" name="Freeform 18"/>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2" name="Group 19"/>
          <p:cNvGrpSpPr/>
          <p:nvPr userDrawn="1"/>
        </p:nvGrpSpPr>
        <p:grpSpPr>
          <a:xfrm>
            <a:off x="3660996" y="4784436"/>
            <a:ext cx="2103214" cy="1893386"/>
            <a:chOff x="0" y="0"/>
            <a:chExt cx="6350000" cy="5532120"/>
          </a:xfrm>
        </p:grpSpPr>
        <p:sp>
          <p:nvSpPr>
            <p:cNvPr id="33" name="Freeform 20"/>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6" name="Group 15"/>
          <p:cNvGrpSpPr/>
          <p:nvPr userDrawn="1"/>
        </p:nvGrpSpPr>
        <p:grpSpPr>
          <a:xfrm>
            <a:off x="2386041" y="6084267"/>
            <a:ext cx="5014163" cy="3990174"/>
            <a:chOff x="0" y="0"/>
            <a:chExt cx="6350000" cy="5532120"/>
          </a:xfrm>
        </p:grpSpPr>
        <p:sp>
          <p:nvSpPr>
            <p:cNvPr id="37" name="Freeform 16"/>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2"/>
          <p:cNvGrpSpPr/>
          <p:nvPr userDrawn="1"/>
        </p:nvGrpSpPr>
        <p:grpSpPr>
          <a:xfrm>
            <a:off x="-1997241" y="2572999"/>
            <a:ext cx="3221764" cy="2673356"/>
            <a:chOff x="0" y="0"/>
            <a:chExt cx="6350000" cy="5532120"/>
          </a:xfrm>
        </p:grpSpPr>
        <p:sp>
          <p:nvSpPr>
            <p:cNvPr id="39" name="Freeform 13"/>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5" name="Graphic 4">
            <a:extLst>
              <a:ext uri="{FF2B5EF4-FFF2-40B4-BE49-F238E27FC236}">
                <a16:creationId xmlns:a16="http://schemas.microsoft.com/office/drawing/2014/main" id="{E64276FD-55D9-9E3F-BF42-792DF08A3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996" y="5632718"/>
            <a:ext cx="6667500" cy="1066800"/>
          </a:xfrm>
          <a:prstGeom prst="rect">
            <a:avLst/>
          </a:prstGeom>
        </p:spPr>
      </p:pic>
    </p:spTree>
    <p:extLst>
      <p:ext uri="{BB962C8B-B14F-4D97-AF65-F5344CB8AC3E}">
        <p14:creationId xmlns:p14="http://schemas.microsoft.com/office/powerpoint/2010/main" val="320776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60996" y="551002"/>
            <a:ext cx="7870604" cy="2387600"/>
          </a:xfrm>
        </p:spPr>
        <p:txBody>
          <a:bodyPr anchor="b"/>
          <a:lstStyle>
            <a:lvl1pPr algn="ctr">
              <a:defRPr sz="6000">
                <a:solidFill>
                  <a:srgbClr val="8B2332"/>
                </a:solidFill>
                <a:latin typeface="BreveDisplay-Regular" panose="00000500000000000000" pitchFamily="50" charset="0"/>
              </a:defRPr>
            </a:lvl1pPr>
          </a:lstStyle>
          <a:p>
            <a:r>
              <a:rPr lang="en-US"/>
              <a:t>Click to edit Master title style</a:t>
            </a:r>
          </a:p>
        </p:txBody>
      </p:sp>
      <p:sp>
        <p:nvSpPr>
          <p:cNvPr id="3" name="Subtitle 2"/>
          <p:cNvSpPr>
            <a:spLocks noGrp="1"/>
          </p:cNvSpPr>
          <p:nvPr>
            <p:ph type="subTitle" idx="1"/>
          </p:nvPr>
        </p:nvSpPr>
        <p:spPr>
          <a:xfrm>
            <a:off x="6159500" y="3150667"/>
            <a:ext cx="5372100" cy="1655762"/>
          </a:xfrm>
        </p:spPr>
        <p:txBody>
          <a:bodyPr/>
          <a:lstStyle>
            <a:lvl1pPr marL="0" indent="0" algn="ctr">
              <a:buNone/>
              <a:defRPr sz="2400">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9" name="Group 2"/>
          <p:cNvGrpSpPr/>
          <p:nvPr userDrawn="1"/>
        </p:nvGrpSpPr>
        <p:grpSpPr>
          <a:xfrm rot="-2963564">
            <a:off x="-791844" y="-329829"/>
            <a:ext cx="8165703" cy="16844982"/>
            <a:chOff x="0" y="0"/>
            <a:chExt cx="2762225" cy="5698179"/>
          </a:xfrm>
          <a:solidFill>
            <a:srgbClr val="8B6F4B"/>
          </a:solidFill>
        </p:grpSpPr>
        <p:sp>
          <p:nvSpPr>
            <p:cNvPr id="20" name="Freeform 3"/>
            <p:cNvSpPr/>
            <p:nvPr/>
          </p:nvSpPr>
          <p:spPr>
            <a:xfrm>
              <a:off x="0" y="0"/>
              <a:ext cx="2762225" cy="5698179"/>
            </a:xfrm>
            <a:custGeom>
              <a:avLst/>
              <a:gdLst/>
              <a:ahLst/>
              <a:cxnLst/>
              <a:rect l="l" t="t" r="r" b="b"/>
              <a:pathLst>
                <a:path w="2762225" h="5698179">
                  <a:moveTo>
                    <a:pt x="0" y="0"/>
                  </a:moveTo>
                  <a:lnTo>
                    <a:pt x="2762225" y="0"/>
                  </a:lnTo>
                  <a:lnTo>
                    <a:pt x="2762225" y="5698179"/>
                  </a:lnTo>
                  <a:lnTo>
                    <a:pt x="0" y="5698179"/>
                  </a:lnTo>
                  <a:close/>
                </a:path>
              </a:pathLst>
            </a:custGeom>
            <a:grpFill/>
          </p:spPr>
        </p:sp>
      </p:grpSp>
      <p:grpSp>
        <p:nvGrpSpPr>
          <p:cNvPr id="21" name="Group 6"/>
          <p:cNvGrpSpPr/>
          <p:nvPr userDrawn="1"/>
        </p:nvGrpSpPr>
        <p:grpSpPr>
          <a:xfrm rot="2430897">
            <a:off x="-2433800" y="4079788"/>
            <a:ext cx="17179189" cy="1599392"/>
            <a:chOff x="0" y="0"/>
            <a:chExt cx="6138523" cy="571500"/>
          </a:xfrm>
          <a:solidFill>
            <a:srgbClr val="8B2332"/>
          </a:solidFill>
        </p:grpSpPr>
        <p:sp>
          <p:nvSpPr>
            <p:cNvPr id="22" name="Freeform 7"/>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grpFill/>
          </p:spPr>
        </p:sp>
      </p:grpSp>
      <p:grpSp>
        <p:nvGrpSpPr>
          <p:cNvPr id="23" name="Group 4"/>
          <p:cNvGrpSpPr/>
          <p:nvPr userDrawn="1"/>
        </p:nvGrpSpPr>
        <p:grpSpPr>
          <a:xfrm rot="2430897">
            <a:off x="-2530551" y="4224167"/>
            <a:ext cx="17179189" cy="1599392"/>
            <a:chOff x="0" y="0"/>
            <a:chExt cx="6138523" cy="571500"/>
          </a:xfrm>
          <a:solidFill>
            <a:srgbClr val="D6BA74"/>
          </a:solidFill>
        </p:grpSpPr>
        <p:sp>
          <p:nvSpPr>
            <p:cNvPr id="24" name="Freeform 5"/>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grpFill/>
          </p:spPr>
        </p:sp>
      </p:grpSp>
      <p:grpSp>
        <p:nvGrpSpPr>
          <p:cNvPr id="25" name="Group 10"/>
          <p:cNvGrpSpPr/>
          <p:nvPr userDrawn="1"/>
        </p:nvGrpSpPr>
        <p:grpSpPr>
          <a:xfrm>
            <a:off x="176996" y="2213808"/>
            <a:ext cx="3220699" cy="2500298"/>
            <a:chOff x="0" y="0"/>
            <a:chExt cx="6350000" cy="5532120"/>
          </a:xfrm>
        </p:grpSpPr>
        <p:sp>
          <p:nvSpPr>
            <p:cNvPr id="26"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27" name="Group 12"/>
          <p:cNvGrpSpPr/>
          <p:nvPr userDrawn="1"/>
        </p:nvGrpSpPr>
        <p:grpSpPr>
          <a:xfrm>
            <a:off x="-1540045" y="752220"/>
            <a:ext cx="3221764" cy="2673356"/>
            <a:chOff x="0" y="0"/>
            <a:chExt cx="6350000" cy="5532120"/>
          </a:xfrm>
        </p:grpSpPr>
        <p:sp>
          <p:nvSpPr>
            <p:cNvPr id="28" name="Freeform 13"/>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0" name="Group 17"/>
          <p:cNvGrpSpPr/>
          <p:nvPr userDrawn="1"/>
        </p:nvGrpSpPr>
        <p:grpSpPr>
          <a:xfrm>
            <a:off x="4926788" y="5610725"/>
            <a:ext cx="2163669" cy="1880938"/>
            <a:chOff x="0" y="0"/>
            <a:chExt cx="6350000" cy="5532120"/>
          </a:xfrm>
        </p:grpSpPr>
        <p:sp>
          <p:nvSpPr>
            <p:cNvPr id="31" name="Freeform 18"/>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2" name="Group 19"/>
          <p:cNvGrpSpPr/>
          <p:nvPr userDrawn="1"/>
        </p:nvGrpSpPr>
        <p:grpSpPr>
          <a:xfrm>
            <a:off x="3660996" y="4784436"/>
            <a:ext cx="2103214" cy="1893386"/>
            <a:chOff x="0" y="0"/>
            <a:chExt cx="6350000" cy="5532120"/>
          </a:xfrm>
        </p:grpSpPr>
        <p:sp>
          <p:nvSpPr>
            <p:cNvPr id="33" name="Freeform 20"/>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6" name="Group 15"/>
          <p:cNvGrpSpPr/>
          <p:nvPr userDrawn="1"/>
        </p:nvGrpSpPr>
        <p:grpSpPr>
          <a:xfrm>
            <a:off x="2386041" y="6084267"/>
            <a:ext cx="5014163" cy="3990174"/>
            <a:chOff x="0" y="0"/>
            <a:chExt cx="6350000" cy="5532120"/>
          </a:xfrm>
        </p:grpSpPr>
        <p:sp>
          <p:nvSpPr>
            <p:cNvPr id="37" name="Freeform 16"/>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2"/>
          <p:cNvGrpSpPr/>
          <p:nvPr userDrawn="1"/>
        </p:nvGrpSpPr>
        <p:grpSpPr>
          <a:xfrm>
            <a:off x="-1997241" y="2572999"/>
            <a:ext cx="3221764" cy="2673356"/>
            <a:chOff x="0" y="0"/>
            <a:chExt cx="6350000" cy="5532120"/>
          </a:xfrm>
        </p:grpSpPr>
        <p:sp>
          <p:nvSpPr>
            <p:cNvPr id="39" name="Freeform 13"/>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2E7DAFFD-BBB2-5A26-6F75-67E00B713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500" y="5540395"/>
            <a:ext cx="6667500" cy="1066800"/>
          </a:xfrm>
          <a:prstGeom prst="rect">
            <a:avLst/>
          </a:prstGeom>
        </p:spPr>
      </p:pic>
    </p:spTree>
    <p:extLst>
      <p:ext uri="{BB962C8B-B14F-4D97-AF65-F5344CB8AC3E}">
        <p14:creationId xmlns:p14="http://schemas.microsoft.com/office/powerpoint/2010/main" val="3320304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60996" y="551002"/>
            <a:ext cx="7870604" cy="2387600"/>
          </a:xfrm>
        </p:spPr>
        <p:txBody>
          <a:bodyPr anchor="b"/>
          <a:lstStyle>
            <a:lvl1pPr algn="ctr">
              <a:defRPr sz="6000">
                <a:solidFill>
                  <a:srgbClr val="8B2332"/>
                </a:solidFill>
                <a:latin typeface="BreveDisplay-Regular" panose="00000500000000000000" pitchFamily="50" charset="0"/>
              </a:defRPr>
            </a:lvl1pPr>
          </a:lstStyle>
          <a:p>
            <a:r>
              <a:rPr lang="en-US"/>
              <a:t>Click to edit Master title style</a:t>
            </a:r>
          </a:p>
        </p:txBody>
      </p:sp>
      <p:sp>
        <p:nvSpPr>
          <p:cNvPr id="3" name="Subtitle 2"/>
          <p:cNvSpPr>
            <a:spLocks noGrp="1"/>
          </p:cNvSpPr>
          <p:nvPr>
            <p:ph type="subTitle" idx="1"/>
          </p:nvPr>
        </p:nvSpPr>
        <p:spPr>
          <a:xfrm>
            <a:off x="6159500" y="3150667"/>
            <a:ext cx="5372100" cy="1655762"/>
          </a:xfrm>
        </p:spPr>
        <p:txBody>
          <a:bodyPr/>
          <a:lstStyle>
            <a:lvl1pPr marL="0" indent="0" algn="ctr">
              <a:buNone/>
              <a:defRPr sz="2400">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9" name="Group 2"/>
          <p:cNvGrpSpPr/>
          <p:nvPr userDrawn="1"/>
        </p:nvGrpSpPr>
        <p:grpSpPr>
          <a:xfrm rot="-2963564">
            <a:off x="-791844" y="-329829"/>
            <a:ext cx="8165703" cy="16844982"/>
            <a:chOff x="0" y="0"/>
            <a:chExt cx="2762225" cy="5698179"/>
          </a:xfrm>
        </p:grpSpPr>
        <p:sp>
          <p:nvSpPr>
            <p:cNvPr id="20" name="Freeform 3"/>
            <p:cNvSpPr/>
            <p:nvPr/>
          </p:nvSpPr>
          <p:spPr>
            <a:xfrm>
              <a:off x="0" y="0"/>
              <a:ext cx="2762225" cy="5698179"/>
            </a:xfrm>
            <a:custGeom>
              <a:avLst/>
              <a:gdLst/>
              <a:ahLst/>
              <a:cxnLst/>
              <a:rect l="l" t="t" r="r" b="b"/>
              <a:pathLst>
                <a:path w="2762225" h="5698179">
                  <a:moveTo>
                    <a:pt x="0" y="0"/>
                  </a:moveTo>
                  <a:lnTo>
                    <a:pt x="2762225" y="0"/>
                  </a:lnTo>
                  <a:lnTo>
                    <a:pt x="2762225" y="5698179"/>
                  </a:lnTo>
                  <a:lnTo>
                    <a:pt x="0" y="5698179"/>
                  </a:lnTo>
                  <a:close/>
                </a:path>
              </a:pathLst>
            </a:custGeom>
            <a:solidFill>
              <a:srgbClr val="8B2332"/>
            </a:solidFill>
          </p:spPr>
        </p:sp>
      </p:grpSp>
      <p:grpSp>
        <p:nvGrpSpPr>
          <p:cNvPr id="21" name="Group 6"/>
          <p:cNvGrpSpPr/>
          <p:nvPr userDrawn="1"/>
        </p:nvGrpSpPr>
        <p:grpSpPr>
          <a:xfrm rot="2430897">
            <a:off x="-2433800" y="4079788"/>
            <a:ext cx="17179189" cy="1599392"/>
            <a:chOff x="0" y="0"/>
            <a:chExt cx="6138523" cy="571500"/>
          </a:xfrm>
        </p:grpSpPr>
        <p:sp>
          <p:nvSpPr>
            <p:cNvPr id="22" name="Freeform 7"/>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58001B"/>
            </a:solidFill>
          </p:spPr>
        </p:sp>
      </p:grpSp>
      <p:grpSp>
        <p:nvGrpSpPr>
          <p:cNvPr id="23" name="Group 4"/>
          <p:cNvGrpSpPr/>
          <p:nvPr userDrawn="1"/>
        </p:nvGrpSpPr>
        <p:grpSpPr>
          <a:xfrm rot="2430897">
            <a:off x="-2530551" y="4224167"/>
            <a:ext cx="17179189" cy="1599392"/>
            <a:chOff x="0" y="0"/>
            <a:chExt cx="6138523" cy="571500"/>
          </a:xfrm>
        </p:grpSpPr>
        <p:sp>
          <p:nvSpPr>
            <p:cNvPr id="24" name="Freeform 5"/>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8B6F4B"/>
            </a:solidFill>
          </p:spPr>
        </p:sp>
      </p:grpSp>
      <p:grpSp>
        <p:nvGrpSpPr>
          <p:cNvPr id="25" name="Group 10"/>
          <p:cNvGrpSpPr/>
          <p:nvPr userDrawn="1"/>
        </p:nvGrpSpPr>
        <p:grpSpPr>
          <a:xfrm>
            <a:off x="176996" y="2213808"/>
            <a:ext cx="3220699" cy="2500298"/>
            <a:chOff x="0" y="0"/>
            <a:chExt cx="6350000" cy="5532120"/>
          </a:xfrm>
        </p:grpSpPr>
        <p:sp>
          <p:nvSpPr>
            <p:cNvPr id="26"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27" name="Group 12"/>
          <p:cNvGrpSpPr/>
          <p:nvPr userDrawn="1"/>
        </p:nvGrpSpPr>
        <p:grpSpPr>
          <a:xfrm>
            <a:off x="-1540045" y="752220"/>
            <a:ext cx="3221764" cy="2673356"/>
            <a:chOff x="0" y="0"/>
            <a:chExt cx="6350000" cy="5532120"/>
          </a:xfrm>
        </p:grpSpPr>
        <p:sp>
          <p:nvSpPr>
            <p:cNvPr id="28" name="Freeform 13"/>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0" name="Group 17"/>
          <p:cNvGrpSpPr/>
          <p:nvPr userDrawn="1"/>
        </p:nvGrpSpPr>
        <p:grpSpPr>
          <a:xfrm>
            <a:off x="4926788" y="5610725"/>
            <a:ext cx="2163669" cy="1880938"/>
            <a:chOff x="0" y="0"/>
            <a:chExt cx="6350000" cy="5532120"/>
          </a:xfrm>
        </p:grpSpPr>
        <p:sp>
          <p:nvSpPr>
            <p:cNvPr id="31" name="Freeform 18"/>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2" name="Group 19"/>
          <p:cNvGrpSpPr/>
          <p:nvPr userDrawn="1"/>
        </p:nvGrpSpPr>
        <p:grpSpPr>
          <a:xfrm>
            <a:off x="3660996" y="4784436"/>
            <a:ext cx="2103214" cy="1893386"/>
            <a:chOff x="0" y="0"/>
            <a:chExt cx="6350000" cy="5532120"/>
          </a:xfrm>
        </p:grpSpPr>
        <p:sp>
          <p:nvSpPr>
            <p:cNvPr id="33" name="Freeform 20"/>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6" name="Group 15"/>
          <p:cNvGrpSpPr/>
          <p:nvPr userDrawn="1"/>
        </p:nvGrpSpPr>
        <p:grpSpPr>
          <a:xfrm>
            <a:off x="2386041" y="6084267"/>
            <a:ext cx="5014163" cy="3990174"/>
            <a:chOff x="0" y="0"/>
            <a:chExt cx="6350000" cy="5532120"/>
          </a:xfrm>
        </p:grpSpPr>
        <p:sp>
          <p:nvSpPr>
            <p:cNvPr id="37" name="Freeform 16"/>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2"/>
          <p:cNvGrpSpPr/>
          <p:nvPr userDrawn="1"/>
        </p:nvGrpSpPr>
        <p:grpSpPr>
          <a:xfrm>
            <a:off x="-1997241" y="2572999"/>
            <a:ext cx="3221764" cy="2673356"/>
            <a:chOff x="0" y="0"/>
            <a:chExt cx="6350000" cy="5532120"/>
          </a:xfrm>
        </p:grpSpPr>
        <p:sp>
          <p:nvSpPr>
            <p:cNvPr id="39" name="Freeform 13"/>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5" name="Graphic 4">
            <a:extLst>
              <a:ext uri="{FF2B5EF4-FFF2-40B4-BE49-F238E27FC236}">
                <a16:creationId xmlns:a16="http://schemas.microsoft.com/office/drawing/2014/main" id="{E64276FD-55D9-9E3F-BF42-792DF08A3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996" y="5632718"/>
            <a:ext cx="6667500" cy="1066800"/>
          </a:xfrm>
          <a:prstGeom prst="rect">
            <a:avLst/>
          </a:prstGeom>
        </p:spPr>
      </p:pic>
    </p:spTree>
    <p:extLst>
      <p:ext uri="{BB962C8B-B14F-4D97-AF65-F5344CB8AC3E}">
        <p14:creationId xmlns:p14="http://schemas.microsoft.com/office/powerpoint/2010/main" val="3207763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a:solidFill>
            <a:srgbClr val="8B6F4B"/>
          </a:solidFill>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grp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86D28B40-AF64-F242-E0C4-B56EFACBE1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4254861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24" name="Group 2"/>
          <p:cNvGrpSpPr/>
          <p:nvPr userDrawn="1"/>
        </p:nvGrpSpPr>
        <p:grpSpPr>
          <a:xfrm>
            <a:off x="6128083" y="-1909012"/>
            <a:ext cx="7763177" cy="11694695"/>
            <a:chOff x="5744969" y="85145"/>
            <a:chExt cx="18094212" cy="29262859"/>
          </a:xfrm>
        </p:grpSpPr>
        <p:grpSp>
          <p:nvGrpSpPr>
            <p:cNvPr id="25" name="Group 3"/>
            <p:cNvGrpSpPr/>
            <p:nvPr/>
          </p:nvGrpSpPr>
          <p:grpSpPr>
            <a:xfrm rot="2289983">
              <a:off x="10951854" y="5320469"/>
              <a:ext cx="12887327" cy="24027535"/>
              <a:chOff x="0" y="0"/>
              <a:chExt cx="3056256" cy="5698179"/>
            </a:xfrm>
          </p:grpSpPr>
          <p:sp>
            <p:nvSpPr>
              <p:cNvPr id="55" name="Freeform 4"/>
              <p:cNvSpPr/>
              <p:nvPr/>
            </p:nvSpPr>
            <p:spPr>
              <a:xfrm>
                <a:off x="0" y="0"/>
                <a:ext cx="3056256" cy="5698179"/>
              </a:xfrm>
              <a:custGeom>
                <a:avLst/>
                <a:gdLst/>
                <a:ahLst/>
                <a:cxnLst/>
                <a:rect l="l" t="t" r="r" b="b"/>
                <a:pathLst>
                  <a:path w="3056256" h="5698179">
                    <a:moveTo>
                      <a:pt x="0" y="0"/>
                    </a:moveTo>
                    <a:lnTo>
                      <a:pt x="3056256" y="0"/>
                    </a:lnTo>
                    <a:lnTo>
                      <a:pt x="3056256" y="5698179"/>
                    </a:lnTo>
                    <a:lnTo>
                      <a:pt x="0" y="5698179"/>
                    </a:lnTo>
                    <a:close/>
                  </a:path>
                </a:pathLst>
              </a:custGeom>
              <a:solidFill>
                <a:srgbClr val="8B6F4B">
                  <a:alpha val="90980"/>
                </a:srgbClr>
              </a:solidFill>
            </p:spPr>
          </p:sp>
        </p:grpSp>
        <p:pic>
          <p:nvPicPr>
            <p:cNvPr id="26" name="Picture 5"/>
            <p:cNvPicPr>
              <a:picLocks noChangeAspect="1"/>
            </p:cNvPicPr>
            <p:nvPr/>
          </p:nvPicPr>
          <p:blipFill>
            <a:blip r:embed="rId2">
              <a:alphaModFix amt="9999"/>
            </a:blip>
            <a:srcRect/>
            <a:stretch>
              <a:fillRect/>
            </a:stretch>
          </p:blipFill>
          <p:spPr>
            <a:xfrm>
              <a:off x="18680197" y="6770315"/>
              <a:ext cx="2414128" cy="2414128"/>
            </a:xfrm>
            <a:prstGeom prst="rect">
              <a:avLst/>
            </a:prstGeom>
          </p:spPr>
        </p:pic>
        <p:pic>
          <p:nvPicPr>
            <p:cNvPr id="27" name="Picture 6"/>
            <p:cNvPicPr>
              <a:picLocks noChangeAspect="1"/>
            </p:cNvPicPr>
            <p:nvPr/>
          </p:nvPicPr>
          <p:blipFill>
            <a:blip r:embed="rId2">
              <a:alphaModFix amt="9999"/>
            </a:blip>
            <a:srcRect/>
            <a:stretch>
              <a:fillRect/>
            </a:stretch>
          </p:blipFill>
          <p:spPr>
            <a:xfrm>
              <a:off x="15845241" y="6663087"/>
              <a:ext cx="2414128" cy="2414128"/>
            </a:xfrm>
            <a:prstGeom prst="rect">
              <a:avLst/>
            </a:prstGeom>
          </p:spPr>
        </p:pic>
        <p:pic>
          <p:nvPicPr>
            <p:cNvPr id="28" name="Picture 7"/>
            <p:cNvPicPr>
              <a:picLocks noChangeAspect="1"/>
            </p:cNvPicPr>
            <p:nvPr/>
          </p:nvPicPr>
          <p:blipFill>
            <a:blip r:embed="rId2">
              <a:alphaModFix amt="9999"/>
            </a:blip>
            <a:srcRect/>
            <a:stretch>
              <a:fillRect/>
            </a:stretch>
          </p:blipFill>
          <p:spPr>
            <a:xfrm>
              <a:off x="18844732" y="9664909"/>
              <a:ext cx="2414128" cy="2414128"/>
            </a:xfrm>
            <a:prstGeom prst="rect">
              <a:avLst/>
            </a:prstGeom>
          </p:spPr>
        </p:pic>
        <p:pic>
          <p:nvPicPr>
            <p:cNvPr id="30" name="Picture 8"/>
            <p:cNvPicPr>
              <a:picLocks noChangeAspect="1"/>
            </p:cNvPicPr>
            <p:nvPr/>
          </p:nvPicPr>
          <p:blipFill>
            <a:blip r:embed="rId2">
              <a:alphaModFix amt="9999"/>
            </a:blip>
            <a:srcRect/>
            <a:stretch>
              <a:fillRect/>
            </a:stretch>
          </p:blipFill>
          <p:spPr>
            <a:xfrm>
              <a:off x="15704802" y="9664909"/>
              <a:ext cx="2414128" cy="2414128"/>
            </a:xfrm>
            <a:prstGeom prst="rect">
              <a:avLst/>
            </a:prstGeom>
          </p:spPr>
        </p:pic>
        <p:pic>
          <p:nvPicPr>
            <p:cNvPr id="31" name="Picture 9"/>
            <p:cNvPicPr>
              <a:picLocks noChangeAspect="1"/>
            </p:cNvPicPr>
            <p:nvPr/>
          </p:nvPicPr>
          <p:blipFill>
            <a:blip r:embed="rId2">
              <a:alphaModFix amt="9999"/>
            </a:blip>
            <a:srcRect/>
            <a:stretch>
              <a:fillRect/>
            </a:stretch>
          </p:blipFill>
          <p:spPr>
            <a:xfrm>
              <a:off x="18844732" y="12673520"/>
              <a:ext cx="2414128" cy="2414128"/>
            </a:xfrm>
            <a:prstGeom prst="rect">
              <a:avLst/>
            </a:prstGeom>
          </p:spPr>
        </p:pic>
        <p:pic>
          <p:nvPicPr>
            <p:cNvPr id="40" name="Picture 10"/>
            <p:cNvPicPr>
              <a:picLocks noChangeAspect="1"/>
            </p:cNvPicPr>
            <p:nvPr/>
          </p:nvPicPr>
          <p:blipFill>
            <a:blip r:embed="rId2">
              <a:alphaModFix amt="9999"/>
            </a:blip>
            <a:srcRect/>
            <a:stretch>
              <a:fillRect/>
            </a:stretch>
          </p:blipFill>
          <p:spPr>
            <a:xfrm>
              <a:off x="10174353" y="12831310"/>
              <a:ext cx="2414128" cy="2414128"/>
            </a:xfrm>
            <a:prstGeom prst="rect">
              <a:avLst/>
            </a:prstGeom>
          </p:spPr>
        </p:pic>
        <p:pic>
          <p:nvPicPr>
            <p:cNvPr id="41" name="Picture 11"/>
            <p:cNvPicPr>
              <a:picLocks noChangeAspect="1"/>
            </p:cNvPicPr>
            <p:nvPr/>
          </p:nvPicPr>
          <p:blipFill>
            <a:blip r:embed="rId2">
              <a:alphaModFix amt="9999"/>
            </a:blip>
            <a:srcRect/>
            <a:stretch>
              <a:fillRect/>
            </a:stretch>
          </p:blipFill>
          <p:spPr>
            <a:xfrm>
              <a:off x="15845241" y="12831310"/>
              <a:ext cx="2414128" cy="2414128"/>
            </a:xfrm>
            <a:prstGeom prst="rect">
              <a:avLst/>
            </a:prstGeom>
          </p:spPr>
        </p:pic>
        <p:pic>
          <p:nvPicPr>
            <p:cNvPr id="42" name="Picture 12"/>
            <p:cNvPicPr>
              <a:picLocks noChangeAspect="1"/>
            </p:cNvPicPr>
            <p:nvPr/>
          </p:nvPicPr>
          <p:blipFill>
            <a:blip r:embed="rId3">
              <a:alphaModFix amt="9999"/>
            </a:blip>
            <a:srcRect/>
            <a:stretch>
              <a:fillRect/>
            </a:stretch>
          </p:blipFill>
          <p:spPr>
            <a:xfrm>
              <a:off x="12986390" y="12831310"/>
              <a:ext cx="2414128" cy="2414128"/>
            </a:xfrm>
            <a:prstGeom prst="rect">
              <a:avLst/>
            </a:prstGeom>
          </p:spPr>
        </p:pic>
        <p:pic>
          <p:nvPicPr>
            <p:cNvPr id="43" name="Picture 13"/>
            <p:cNvPicPr>
              <a:picLocks noChangeAspect="1"/>
            </p:cNvPicPr>
            <p:nvPr/>
          </p:nvPicPr>
          <p:blipFill>
            <a:blip r:embed="rId2">
              <a:alphaModFix amt="9999"/>
            </a:blip>
            <a:srcRect/>
            <a:stretch>
              <a:fillRect/>
            </a:stretch>
          </p:blipFill>
          <p:spPr>
            <a:xfrm>
              <a:off x="12986390" y="9664909"/>
              <a:ext cx="2414128" cy="2414128"/>
            </a:xfrm>
            <a:prstGeom prst="rect">
              <a:avLst/>
            </a:prstGeom>
          </p:spPr>
        </p:pic>
        <p:pic>
          <p:nvPicPr>
            <p:cNvPr id="44" name="Picture 14"/>
            <p:cNvPicPr>
              <a:picLocks noChangeAspect="1"/>
            </p:cNvPicPr>
            <p:nvPr userDrawn="1"/>
          </p:nvPicPr>
          <p:blipFill>
            <a:blip r:embed="rId2">
              <a:alphaModFix amt="9999"/>
            </a:blip>
            <a:srcRect/>
            <a:stretch>
              <a:fillRect/>
            </a:stretch>
          </p:blipFill>
          <p:spPr>
            <a:xfrm>
              <a:off x="12986390" y="16127172"/>
              <a:ext cx="2414128" cy="2414128"/>
            </a:xfrm>
            <a:prstGeom prst="rect">
              <a:avLst/>
            </a:prstGeom>
          </p:spPr>
        </p:pic>
        <p:pic>
          <p:nvPicPr>
            <p:cNvPr id="45" name="Picture 15"/>
            <p:cNvPicPr>
              <a:picLocks noChangeAspect="1"/>
            </p:cNvPicPr>
            <p:nvPr/>
          </p:nvPicPr>
          <p:blipFill>
            <a:blip r:embed="rId2">
              <a:alphaModFix amt="9999"/>
            </a:blip>
            <a:srcRect/>
            <a:stretch>
              <a:fillRect/>
            </a:stretch>
          </p:blipFill>
          <p:spPr>
            <a:xfrm>
              <a:off x="15985679" y="16127172"/>
              <a:ext cx="2414128" cy="2414128"/>
            </a:xfrm>
            <a:prstGeom prst="rect">
              <a:avLst/>
            </a:prstGeom>
          </p:spPr>
        </p:pic>
        <p:pic>
          <p:nvPicPr>
            <p:cNvPr id="46" name="Picture 16"/>
            <p:cNvPicPr>
              <a:picLocks noChangeAspect="1"/>
            </p:cNvPicPr>
            <p:nvPr/>
          </p:nvPicPr>
          <p:blipFill>
            <a:blip r:embed="rId2">
              <a:alphaModFix amt="9999"/>
            </a:blip>
            <a:srcRect/>
            <a:stretch>
              <a:fillRect/>
            </a:stretch>
          </p:blipFill>
          <p:spPr>
            <a:xfrm>
              <a:off x="18680197" y="16127172"/>
              <a:ext cx="2414128" cy="2414128"/>
            </a:xfrm>
            <a:prstGeom prst="rect">
              <a:avLst/>
            </a:prstGeom>
          </p:spPr>
        </p:pic>
        <p:pic>
          <p:nvPicPr>
            <p:cNvPr id="47" name="Picture 17"/>
            <p:cNvPicPr>
              <a:picLocks noChangeAspect="1"/>
            </p:cNvPicPr>
            <p:nvPr/>
          </p:nvPicPr>
          <p:blipFill>
            <a:blip r:embed="rId2">
              <a:alphaModFix amt="9999"/>
            </a:blip>
            <a:srcRect/>
            <a:stretch>
              <a:fillRect/>
            </a:stretch>
          </p:blipFill>
          <p:spPr>
            <a:xfrm>
              <a:off x="10174353" y="16127172"/>
              <a:ext cx="2414128" cy="2414128"/>
            </a:xfrm>
            <a:prstGeom prst="rect">
              <a:avLst/>
            </a:prstGeom>
          </p:spPr>
        </p:pic>
        <p:pic>
          <p:nvPicPr>
            <p:cNvPr id="48" name="Picture 18"/>
            <p:cNvPicPr>
              <a:picLocks noChangeAspect="1"/>
            </p:cNvPicPr>
            <p:nvPr/>
          </p:nvPicPr>
          <p:blipFill>
            <a:blip r:embed="rId2">
              <a:alphaModFix amt="9999"/>
            </a:blip>
            <a:srcRect/>
            <a:stretch>
              <a:fillRect/>
            </a:stretch>
          </p:blipFill>
          <p:spPr>
            <a:xfrm>
              <a:off x="18680197" y="19366984"/>
              <a:ext cx="2414128" cy="2414128"/>
            </a:xfrm>
            <a:prstGeom prst="rect">
              <a:avLst/>
            </a:prstGeom>
          </p:spPr>
        </p:pic>
        <p:pic>
          <p:nvPicPr>
            <p:cNvPr id="49" name="Picture 19"/>
            <p:cNvPicPr>
              <a:picLocks noChangeAspect="1"/>
            </p:cNvPicPr>
            <p:nvPr/>
          </p:nvPicPr>
          <p:blipFill>
            <a:blip r:embed="rId2">
              <a:alphaModFix amt="9999"/>
            </a:blip>
            <a:srcRect/>
            <a:stretch>
              <a:fillRect/>
            </a:stretch>
          </p:blipFill>
          <p:spPr>
            <a:xfrm>
              <a:off x="15985679" y="19366984"/>
              <a:ext cx="2414128" cy="2414128"/>
            </a:xfrm>
            <a:prstGeom prst="rect">
              <a:avLst/>
            </a:prstGeom>
          </p:spPr>
        </p:pic>
        <p:pic>
          <p:nvPicPr>
            <p:cNvPr id="50" name="Picture 20"/>
            <p:cNvPicPr>
              <a:picLocks noChangeAspect="1"/>
            </p:cNvPicPr>
            <p:nvPr/>
          </p:nvPicPr>
          <p:blipFill>
            <a:blip r:embed="rId2">
              <a:alphaModFix amt="9999"/>
            </a:blip>
            <a:srcRect/>
            <a:stretch>
              <a:fillRect/>
            </a:stretch>
          </p:blipFill>
          <p:spPr>
            <a:xfrm>
              <a:off x="12986390" y="19366984"/>
              <a:ext cx="2414128" cy="2414128"/>
            </a:xfrm>
            <a:prstGeom prst="rect">
              <a:avLst/>
            </a:prstGeom>
          </p:spPr>
        </p:pic>
        <p:pic>
          <p:nvPicPr>
            <p:cNvPr id="51" name="Picture 21"/>
            <p:cNvPicPr>
              <a:picLocks noChangeAspect="1"/>
            </p:cNvPicPr>
            <p:nvPr/>
          </p:nvPicPr>
          <p:blipFill>
            <a:blip r:embed="rId2">
              <a:alphaModFix amt="9999"/>
            </a:blip>
            <a:srcRect/>
            <a:stretch>
              <a:fillRect/>
            </a:stretch>
          </p:blipFill>
          <p:spPr>
            <a:xfrm>
              <a:off x="10174353" y="19366984"/>
              <a:ext cx="2414128" cy="2414128"/>
            </a:xfrm>
            <a:prstGeom prst="rect">
              <a:avLst/>
            </a:prstGeom>
          </p:spPr>
        </p:pic>
        <p:pic>
          <p:nvPicPr>
            <p:cNvPr id="52" name="Picture 22"/>
            <p:cNvPicPr>
              <a:picLocks noChangeAspect="1"/>
            </p:cNvPicPr>
            <p:nvPr/>
          </p:nvPicPr>
          <p:blipFill>
            <a:blip r:embed="rId2">
              <a:alphaModFix amt="9999"/>
            </a:blip>
            <a:srcRect/>
            <a:stretch>
              <a:fillRect/>
            </a:stretch>
          </p:blipFill>
          <p:spPr>
            <a:xfrm>
              <a:off x="6652732" y="19366984"/>
              <a:ext cx="2414128" cy="2414128"/>
            </a:xfrm>
            <a:prstGeom prst="rect">
              <a:avLst/>
            </a:prstGeom>
          </p:spPr>
        </p:pic>
        <p:grpSp>
          <p:nvGrpSpPr>
            <p:cNvPr id="53" name="Group 23"/>
            <p:cNvGrpSpPr/>
            <p:nvPr/>
          </p:nvGrpSpPr>
          <p:grpSpPr>
            <a:xfrm rot="-3128792">
              <a:off x="-1123241" y="6953355"/>
              <a:ext cx="21326855" cy="7590435"/>
              <a:chOff x="0" y="0"/>
              <a:chExt cx="5410702" cy="1925721"/>
            </a:xfrm>
          </p:grpSpPr>
          <p:sp>
            <p:nvSpPr>
              <p:cNvPr id="54" name="Freeform 24"/>
              <p:cNvSpPr/>
              <p:nvPr/>
            </p:nvSpPr>
            <p:spPr>
              <a:xfrm>
                <a:off x="0" y="0"/>
                <a:ext cx="5410702" cy="1925721"/>
              </a:xfrm>
              <a:custGeom>
                <a:avLst/>
                <a:gdLst/>
                <a:ahLst/>
                <a:cxnLst/>
                <a:rect l="l" t="t" r="r" b="b"/>
                <a:pathLst>
                  <a:path w="5410702" h="1925721">
                    <a:moveTo>
                      <a:pt x="0" y="0"/>
                    </a:moveTo>
                    <a:lnTo>
                      <a:pt x="5410702" y="0"/>
                    </a:lnTo>
                    <a:lnTo>
                      <a:pt x="5410702" y="1925721"/>
                    </a:lnTo>
                    <a:lnTo>
                      <a:pt x="0" y="1925721"/>
                    </a:lnTo>
                    <a:close/>
                  </a:path>
                </a:pathLst>
              </a:custGeom>
              <a:solidFill>
                <a:srgbClr val="FFFFFF"/>
              </a:solidFill>
            </p:spPr>
          </p:sp>
        </p:grpSp>
      </p:grpSp>
      <p:sp>
        <p:nvSpPr>
          <p:cNvPr id="2" name="Title 1"/>
          <p:cNvSpPr>
            <a:spLocks noGrp="1"/>
          </p:cNvSpPr>
          <p:nvPr>
            <p:ph type="title"/>
          </p:nvPr>
        </p:nvSpPr>
        <p:spPr>
          <a:xfrm>
            <a:off x="838200" y="395302"/>
            <a:ext cx="7920475"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2019802"/>
            <a:ext cx="7912100" cy="3732020"/>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6" name="Group 26"/>
          <p:cNvGrpSpPr/>
          <p:nvPr userDrawn="1"/>
        </p:nvGrpSpPr>
        <p:grpSpPr>
          <a:xfrm rot="7662994">
            <a:off x="-1861338" y="5468943"/>
            <a:ext cx="17179189" cy="1599392"/>
            <a:chOff x="0" y="0"/>
            <a:chExt cx="6138523" cy="571500"/>
          </a:xfrm>
        </p:grpSpPr>
        <p:sp>
          <p:nvSpPr>
            <p:cNvPr id="57" name="Freeform 27"/>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8B2332"/>
            </a:solidFill>
          </p:spPr>
        </p:sp>
      </p:grpSp>
      <p:pic>
        <p:nvPicPr>
          <p:cNvPr id="4" name="Graphic 3">
            <a:extLst>
              <a:ext uri="{FF2B5EF4-FFF2-40B4-BE49-F238E27FC236}">
                <a16:creationId xmlns:a16="http://schemas.microsoft.com/office/drawing/2014/main" id="{E6404C82-F522-2AD5-5368-F8B9F16BC8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3796409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95302"/>
            <a:ext cx="7920475"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2019802"/>
            <a:ext cx="7912100" cy="3732020"/>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2" name="Group 2"/>
          <p:cNvGrpSpPr/>
          <p:nvPr userDrawn="1"/>
        </p:nvGrpSpPr>
        <p:grpSpPr>
          <a:xfrm rot="5400000">
            <a:off x="6415258" y="-717427"/>
            <a:ext cx="1107693" cy="14323223"/>
            <a:chOff x="0" y="0"/>
            <a:chExt cx="573999" cy="6214411"/>
          </a:xfrm>
        </p:grpSpPr>
        <p:sp>
          <p:nvSpPr>
            <p:cNvPr id="33" name="Freeform 3"/>
            <p:cNvSpPr/>
            <p:nvPr/>
          </p:nvSpPr>
          <p:spPr>
            <a:xfrm>
              <a:off x="0" y="0"/>
              <a:ext cx="573999" cy="6214411"/>
            </a:xfrm>
            <a:custGeom>
              <a:avLst/>
              <a:gdLst/>
              <a:ahLst/>
              <a:cxnLst/>
              <a:rect l="l" t="t" r="r" b="b"/>
              <a:pathLst>
                <a:path w="573999" h="6214411">
                  <a:moveTo>
                    <a:pt x="0" y="0"/>
                  </a:moveTo>
                  <a:lnTo>
                    <a:pt x="573999" y="0"/>
                  </a:lnTo>
                  <a:lnTo>
                    <a:pt x="573999" y="6214411"/>
                  </a:lnTo>
                  <a:lnTo>
                    <a:pt x="0" y="6214411"/>
                  </a:lnTo>
                  <a:close/>
                </a:path>
              </a:pathLst>
            </a:custGeom>
            <a:solidFill>
              <a:srgbClr val="8B6F4B"/>
            </a:solidFill>
          </p:spPr>
        </p:sp>
      </p:grpSp>
      <p:grpSp>
        <p:nvGrpSpPr>
          <p:cNvPr id="69" name="Group 5"/>
          <p:cNvGrpSpPr/>
          <p:nvPr userDrawn="1"/>
        </p:nvGrpSpPr>
        <p:grpSpPr>
          <a:xfrm rot="5400000">
            <a:off x="6306174" y="-9112427"/>
            <a:ext cx="1601666" cy="18075401"/>
            <a:chOff x="0" y="0"/>
            <a:chExt cx="573999" cy="6214411"/>
          </a:xfrm>
        </p:grpSpPr>
        <p:sp>
          <p:nvSpPr>
            <p:cNvPr id="70" name="Freeform 6"/>
            <p:cNvSpPr/>
            <p:nvPr/>
          </p:nvSpPr>
          <p:spPr>
            <a:xfrm>
              <a:off x="0" y="0"/>
              <a:ext cx="573999" cy="6214411"/>
            </a:xfrm>
            <a:custGeom>
              <a:avLst/>
              <a:gdLst/>
              <a:ahLst/>
              <a:cxnLst/>
              <a:rect l="l" t="t" r="r" b="b"/>
              <a:pathLst>
                <a:path w="573999" h="6214411">
                  <a:moveTo>
                    <a:pt x="0" y="0"/>
                  </a:moveTo>
                  <a:lnTo>
                    <a:pt x="573999" y="0"/>
                  </a:lnTo>
                  <a:lnTo>
                    <a:pt x="573999" y="6214411"/>
                  </a:lnTo>
                  <a:lnTo>
                    <a:pt x="0" y="6214411"/>
                  </a:lnTo>
                  <a:close/>
                </a:path>
              </a:pathLst>
            </a:custGeom>
            <a:solidFill>
              <a:srgbClr val="7E0032"/>
            </a:solidFill>
          </p:spPr>
        </p:sp>
      </p:grpSp>
      <p:grpSp>
        <p:nvGrpSpPr>
          <p:cNvPr id="71" name="Group 7"/>
          <p:cNvGrpSpPr/>
          <p:nvPr userDrawn="1"/>
        </p:nvGrpSpPr>
        <p:grpSpPr>
          <a:xfrm rot="-10800000">
            <a:off x="-1743832" y="206723"/>
            <a:ext cx="16999873" cy="1411176"/>
            <a:chOff x="0" y="0"/>
            <a:chExt cx="6604704" cy="571500"/>
          </a:xfrm>
        </p:grpSpPr>
        <p:sp>
          <p:nvSpPr>
            <p:cNvPr id="72" name="Freeform 8"/>
            <p:cNvSpPr/>
            <p:nvPr/>
          </p:nvSpPr>
          <p:spPr>
            <a:xfrm>
              <a:off x="0" y="255270"/>
              <a:ext cx="6604704" cy="69850"/>
            </a:xfrm>
            <a:custGeom>
              <a:avLst/>
              <a:gdLst/>
              <a:ahLst/>
              <a:cxnLst/>
              <a:rect l="l" t="t" r="r" b="b"/>
              <a:pathLst>
                <a:path w="6604704" h="69850">
                  <a:moveTo>
                    <a:pt x="6313874" y="0"/>
                  </a:moveTo>
                  <a:lnTo>
                    <a:pt x="0" y="0"/>
                  </a:lnTo>
                  <a:lnTo>
                    <a:pt x="0" y="69850"/>
                  </a:lnTo>
                  <a:lnTo>
                    <a:pt x="6604704" y="69850"/>
                  </a:lnTo>
                  <a:lnTo>
                    <a:pt x="6604704" y="0"/>
                  </a:lnTo>
                  <a:close/>
                </a:path>
              </a:pathLst>
            </a:custGeom>
            <a:solidFill>
              <a:srgbClr val="8B2332"/>
            </a:solidFill>
          </p:spPr>
        </p:sp>
      </p:grpSp>
      <p:grpSp>
        <p:nvGrpSpPr>
          <p:cNvPr id="73" name="Group 9"/>
          <p:cNvGrpSpPr/>
          <p:nvPr userDrawn="1"/>
        </p:nvGrpSpPr>
        <p:grpSpPr>
          <a:xfrm rot="-10800000">
            <a:off x="-1743832" y="75865"/>
            <a:ext cx="16999873" cy="1411176"/>
            <a:chOff x="0" y="0"/>
            <a:chExt cx="6604704" cy="571500"/>
          </a:xfrm>
        </p:grpSpPr>
        <p:sp>
          <p:nvSpPr>
            <p:cNvPr id="74" name="Freeform 10"/>
            <p:cNvSpPr/>
            <p:nvPr/>
          </p:nvSpPr>
          <p:spPr>
            <a:xfrm>
              <a:off x="0" y="255270"/>
              <a:ext cx="6604704" cy="69850"/>
            </a:xfrm>
            <a:custGeom>
              <a:avLst/>
              <a:gdLst/>
              <a:ahLst/>
              <a:cxnLst/>
              <a:rect l="l" t="t" r="r" b="b"/>
              <a:pathLst>
                <a:path w="6604704" h="69850">
                  <a:moveTo>
                    <a:pt x="6313874" y="0"/>
                  </a:moveTo>
                  <a:lnTo>
                    <a:pt x="0" y="0"/>
                  </a:lnTo>
                  <a:lnTo>
                    <a:pt x="0" y="69850"/>
                  </a:lnTo>
                  <a:lnTo>
                    <a:pt x="6604704" y="69850"/>
                  </a:lnTo>
                  <a:lnTo>
                    <a:pt x="6604704" y="0"/>
                  </a:lnTo>
                  <a:close/>
                </a:path>
              </a:pathLst>
            </a:custGeom>
            <a:solidFill>
              <a:srgbClr val="D5BA74"/>
            </a:solidFill>
          </p:spPr>
        </p:sp>
      </p:grpSp>
      <p:grpSp>
        <p:nvGrpSpPr>
          <p:cNvPr id="75" name="Group 11"/>
          <p:cNvGrpSpPr/>
          <p:nvPr userDrawn="1"/>
        </p:nvGrpSpPr>
        <p:grpSpPr>
          <a:xfrm rot="-10800000">
            <a:off x="-1743832" y="380777"/>
            <a:ext cx="16999873" cy="1411176"/>
            <a:chOff x="0" y="0"/>
            <a:chExt cx="6604704" cy="571500"/>
          </a:xfrm>
        </p:grpSpPr>
        <p:sp>
          <p:nvSpPr>
            <p:cNvPr id="76" name="Freeform 12"/>
            <p:cNvSpPr/>
            <p:nvPr/>
          </p:nvSpPr>
          <p:spPr>
            <a:xfrm>
              <a:off x="0" y="255270"/>
              <a:ext cx="6604704" cy="69850"/>
            </a:xfrm>
            <a:custGeom>
              <a:avLst/>
              <a:gdLst/>
              <a:ahLst/>
              <a:cxnLst/>
              <a:rect l="l" t="t" r="r" b="b"/>
              <a:pathLst>
                <a:path w="6604704" h="69850">
                  <a:moveTo>
                    <a:pt x="6313874" y="0"/>
                  </a:moveTo>
                  <a:lnTo>
                    <a:pt x="0" y="0"/>
                  </a:lnTo>
                  <a:lnTo>
                    <a:pt x="0" y="69850"/>
                  </a:lnTo>
                  <a:lnTo>
                    <a:pt x="6604704" y="69850"/>
                  </a:lnTo>
                  <a:lnTo>
                    <a:pt x="6604704" y="0"/>
                  </a:lnTo>
                  <a:close/>
                </a:path>
              </a:pathLst>
            </a:custGeom>
            <a:solidFill>
              <a:srgbClr val="8B6F4B"/>
            </a:solidFill>
          </p:spPr>
        </p:sp>
      </p:grpSp>
      <p:pic>
        <p:nvPicPr>
          <p:cNvPr id="68" name="Picture 13"/>
          <p:cNvPicPr>
            <a:picLocks noChangeAspect="1"/>
          </p:cNvPicPr>
          <p:nvPr userDrawn="1"/>
        </p:nvPicPr>
        <p:blipFill>
          <a:blip r:embed="rId2"/>
          <a:srcRect/>
          <a:stretch>
            <a:fillRect/>
          </a:stretch>
        </p:blipFill>
        <p:spPr>
          <a:xfrm>
            <a:off x="-1796716" y="-5695442"/>
            <a:ext cx="24184703" cy="8662521"/>
          </a:xfrm>
          <a:prstGeom prst="rect">
            <a:avLst/>
          </a:prstGeom>
        </p:spPr>
      </p:pic>
      <p:pic>
        <p:nvPicPr>
          <p:cNvPr id="4" name="Graphic 3">
            <a:extLst>
              <a:ext uri="{FF2B5EF4-FFF2-40B4-BE49-F238E27FC236}">
                <a16:creationId xmlns:a16="http://schemas.microsoft.com/office/drawing/2014/main" id="{3F63F981-D927-DE04-E02D-CA3FCFFF3A5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653527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2"/>
          <p:cNvGrpSpPr/>
          <p:nvPr userDrawn="1"/>
        </p:nvGrpSpPr>
        <p:grpSpPr>
          <a:xfrm>
            <a:off x="8872720" y="-2303484"/>
            <a:ext cx="5657850" cy="12609556"/>
            <a:chOff x="0" y="0"/>
            <a:chExt cx="1913890" cy="4265455"/>
          </a:xfrm>
        </p:grpSpPr>
        <p:sp>
          <p:nvSpPr>
            <p:cNvPr id="20"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1710EA7-F6D1-453F-A092-61BA0EE9AB58}" type="slidenum">
              <a:rPr lang="en-US" smtClean="0"/>
              <a:t>‹#›</a:t>
            </a:fld>
            <a:endParaRPr lang="en-US"/>
          </a:p>
        </p:txBody>
      </p:sp>
      <p:pic>
        <p:nvPicPr>
          <p:cNvPr id="10" name="Picture 12"/>
          <p:cNvPicPr>
            <a:picLocks noChangeAspect="1"/>
          </p:cNvPicPr>
          <p:nvPr userDrawn="1"/>
        </p:nvPicPr>
        <p:blipFill>
          <a:blip r:embed="rId2"/>
          <a:srcRect/>
          <a:stretch>
            <a:fillRect/>
          </a:stretch>
        </p:blipFill>
        <p:spPr>
          <a:xfrm>
            <a:off x="86267" y="5931606"/>
            <a:ext cx="2618956" cy="760588"/>
          </a:xfrm>
          <a:prstGeom prst="rect">
            <a:avLst/>
          </a:prstGeom>
        </p:spPr>
      </p:pic>
      <p:grpSp>
        <p:nvGrpSpPr>
          <p:cNvPr id="11" name="Group 4"/>
          <p:cNvGrpSpPr/>
          <p:nvPr userDrawn="1"/>
        </p:nvGrpSpPr>
        <p:grpSpPr>
          <a:xfrm>
            <a:off x="9865101" y="-2002657"/>
            <a:ext cx="4117975" cy="3608456"/>
            <a:chOff x="0" y="0"/>
            <a:chExt cx="6202680" cy="5372100"/>
          </a:xfrm>
        </p:grpSpPr>
        <p:sp>
          <p:nvSpPr>
            <p:cNvPr id="12"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3" name="Group 6"/>
          <p:cNvGrpSpPr/>
          <p:nvPr userDrawn="1"/>
        </p:nvGrpSpPr>
        <p:grpSpPr>
          <a:xfrm>
            <a:off x="9045365" y="5270327"/>
            <a:ext cx="6413585" cy="5554764"/>
            <a:chOff x="0" y="0"/>
            <a:chExt cx="6202680" cy="5372100"/>
          </a:xfrm>
        </p:grpSpPr>
        <p:sp>
          <p:nvSpPr>
            <p:cNvPr id="14"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5" name="Group 8"/>
          <p:cNvGrpSpPr/>
          <p:nvPr userDrawn="1"/>
        </p:nvGrpSpPr>
        <p:grpSpPr>
          <a:xfrm>
            <a:off x="7532421" y="2472481"/>
            <a:ext cx="4398892" cy="3775251"/>
            <a:chOff x="0" y="0"/>
            <a:chExt cx="6350000" cy="5532120"/>
          </a:xfrm>
        </p:grpSpPr>
        <p:sp>
          <p:nvSpPr>
            <p:cNvPr id="16"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7" name="Group 10"/>
          <p:cNvGrpSpPr/>
          <p:nvPr userDrawn="1"/>
        </p:nvGrpSpPr>
        <p:grpSpPr>
          <a:xfrm>
            <a:off x="8888768" y="600758"/>
            <a:ext cx="3640121" cy="3365006"/>
            <a:chOff x="0" y="0"/>
            <a:chExt cx="6350000" cy="5532120"/>
          </a:xfrm>
        </p:grpSpPr>
        <p:sp>
          <p:nvSpPr>
            <p:cNvPr id="18"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spTree>
    <p:extLst>
      <p:ext uri="{BB962C8B-B14F-4D97-AF65-F5344CB8AC3E}">
        <p14:creationId xmlns:p14="http://schemas.microsoft.com/office/powerpoint/2010/main" val="2910373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2"/>
          <p:cNvGrpSpPr/>
          <p:nvPr userDrawn="1"/>
        </p:nvGrpSpPr>
        <p:grpSpPr>
          <a:xfrm>
            <a:off x="8872720" y="-2303484"/>
            <a:ext cx="5657850" cy="12609556"/>
            <a:chOff x="0" y="0"/>
            <a:chExt cx="1913890" cy="4265455"/>
          </a:xfrm>
        </p:grpSpPr>
        <p:sp>
          <p:nvSpPr>
            <p:cNvPr id="16"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1710EA7-F6D1-453F-A092-61BA0EE9AB58}" type="slidenum">
              <a:rPr lang="en-US" smtClean="0"/>
              <a:t>‹#›</a:t>
            </a:fld>
            <a:endParaRPr lang="en-US"/>
          </a:p>
        </p:txBody>
      </p:sp>
      <p:grpSp>
        <p:nvGrpSpPr>
          <p:cNvPr id="7" name="Group 4"/>
          <p:cNvGrpSpPr/>
          <p:nvPr userDrawn="1"/>
        </p:nvGrpSpPr>
        <p:grpSpPr>
          <a:xfrm>
            <a:off x="9865101" y="-2002657"/>
            <a:ext cx="4117975" cy="3608456"/>
            <a:chOff x="0" y="0"/>
            <a:chExt cx="6202680" cy="5372100"/>
          </a:xfrm>
        </p:grpSpPr>
        <p:sp>
          <p:nvSpPr>
            <p:cNvPr id="8"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9" name="Group 6"/>
          <p:cNvGrpSpPr/>
          <p:nvPr userDrawn="1"/>
        </p:nvGrpSpPr>
        <p:grpSpPr>
          <a:xfrm>
            <a:off x="9045365" y="5270327"/>
            <a:ext cx="6413585" cy="5554764"/>
            <a:chOff x="0" y="0"/>
            <a:chExt cx="6202680" cy="5372100"/>
          </a:xfrm>
        </p:grpSpPr>
        <p:sp>
          <p:nvSpPr>
            <p:cNvPr id="10"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1" name="Group 8"/>
          <p:cNvGrpSpPr/>
          <p:nvPr userDrawn="1"/>
        </p:nvGrpSpPr>
        <p:grpSpPr>
          <a:xfrm>
            <a:off x="7532421" y="2472481"/>
            <a:ext cx="4398892" cy="3775251"/>
            <a:chOff x="0" y="0"/>
            <a:chExt cx="6350000" cy="5532120"/>
          </a:xfrm>
        </p:grpSpPr>
        <p:sp>
          <p:nvSpPr>
            <p:cNvPr id="12"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3" name="Group 10"/>
          <p:cNvGrpSpPr/>
          <p:nvPr userDrawn="1"/>
        </p:nvGrpSpPr>
        <p:grpSpPr>
          <a:xfrm>
            <a:off x="8888768" y="600758"/>
            <a:ext cx="3640121" cy="3365006"/>
            <a:chOff x="0" y="0"/>
            <a:chExt cx="6350000" cy="5532120"/>
          </a:xfrm>
        </p:grpSpPr>
        <p:sp>
          <p:nvSpPr>
            <p:cNvPr id="14"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3" name="Graphic 2">
            <a:extLst>
              <a:ext uri="{FF2B5EF4-FFF2-40B4-BE49-F238E27FC236}">
                <a16:creationId xmlns:a16="http://schemas.microsoft.com/office/drawing/2014/main" id="{CBB61319-B4AC-2EB1-CB59-CC61785C3EA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964974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4" name="Group 2"/>
          <p:cNvGrpSpPr/>
          <p:nvPr userDrawn="1"/>
        </p:nvGrpSpPr>
        <p:grpSpPr>
          <a:xfrm>
            <a:off x="8872720" y="-2303484"/>
            <a:ext cx="5657850" cy="12609556"/>
            <a:chOff x="0" y="0"/>
            <a:chExt cx="1913890" cy="4265455"/>
          </a:xfrm>
        </p:grpSpPr>
        <p:sp>
          <p:nvSpPr>
            <p:cNvPr id="15"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4" name="Slide Number Placeholder 3"/>
          <p:cNvSpPr>
            <a:spLocks noGrp="1"/>
          </p:cNvSpPr>
          <p:nvPr>
            <p:ph type="sldNum" sz="quarter" idx="12"/>
          </p:nvPr>
        </p:nvSpPr>
        <p:spPr/>
        <p:txBody>
          <a:bodyPr/>
          <a:lstStyle/>
          <a:p>
            <a:fld id="{01710EA7-F6D1-453F-A092-61BA0EE9AB58}" type="slidenum">
              <a:rPr lang="en-US" smtClean="0"/>
              <a:t>‹#›</a:t>
            </a:fld>
            <a:endParaRPr lang="en-US"/>
          </a:p>
        </p:txBody>
      </p:sp>
      <p:grpSp>
        <p:nvGrpSpPr>
          <p:cNvPr id="6" name="Group 4"/>
          <p:cNvGrpSpPr/>
          <p:nvPr userDrawn="1"/>
        </p:nvGrpSpPr>
        <p:grpSpPr>
          <a:xfrm>
            <a:off x="9865101" y="-2002657"/>
            <a:ext cx="4117975" cy="3608456"/>
            <a:chOff x="0" y="0"/>
            <a:chExt cx="6202680" cy="5372100"/>
          </a:xfrm>
        </p:grpSpPr>
        <p:sp>
          <p:nvSpPr>
            <p:cNvPr id="7"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8" name="Group 6"/>
          <p:cNvGrpSpPr/>
          <p:nvPr userDrawn="1"/>
        </p:nvGrpSpPr>
        <p:grpSpPr>
          <a:xfrm>
            <a:off x="9045365" y="5270327"/>
            <a:ext cx="6413585" cy="5554764"/>
            <a:chOff x="0" y="0"/>
            <a:chExt cx="6202680" cy="5372100"/>
          </a:xfrm>
        </p:grpSpPr>
        <p:sp>
          <p:nvSpPr>
            <p:cNvPr id="9"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0" name="Group 8"/>
          <p:cNvGrpSpPr/>
          <p:nvPr userDrawn="1"/>
        </p:nvGrpSpPr>
        <p:grpSpPr>
          <a:xfrm>
            <a:off x="7532421" y="2472481"/>
            <a:ext cx="4398892" cy="3775251"/>
            <a:chOff x="0" y="0"/>
            <a:chExt cx="6350000" cy="5532120"/>
          </a:xfrm>
        </p:grpSpPr>
        <p:sp>
          <p:nvSpPr>
            <p:cNvPr id="11"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2" name="Group 10"/>
          <p:cNvGrpSpPr/>
          <p:nvPr userDrawn="1"/>
        </p:nvGrpSpPr>
        <p:grpSpPr>
          <a:xfrm>
            <a:off x="8888768" y="600758"/>
            <a:ext cx="3640121" cy="3365006"/>
            <a:chOff x="0" y="0"/>
            <a:chExt cx="6350000" cy="5532120"/>
          </a:xfrm>
        </p:grpSpPr>
        <p:sp>
          <p:nvSpPr>
            <p:cNvPr id="13"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2" name="Graphic 1">
            <a:extLst>
              <a:ext uri="{FF2B5EF4-FFF2-40B4-BE49-F238E27FC236}">
                <a16:creationId xmlns:a16="http://schemas.microsoft.com/office/drawing/2014/main" id="{D17AA5DB-AE3B-3C22-2EBE-DFD441E347A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032227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2"/>
          <p:cNvGrpSpPr/>
          <p:nvPr userDrawn="1"/>
        </p:nvGrpSpPr>
        <p:grpSpPr>
          <a:xfrm>
            <a:off x="8872720" y="-2303484"/>
            <a:ext cx="5657850" cy="12609556"/>
            <a:chOff x="0" y="0"/>
            <a:chExt cx="1913890" cy="4265455"/>
          </a:xfrm>
        </p:grpSpPr>
        <p:sp>
          <p:nvSpPr>
            <p:cNvPr id="18"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1710EA7-F6D1-453F-A092-61BA0EE9AB58}" type="slidenum">
              <a:rPr lang="en-US" smtClean="0"/>
              <a:t>‹#›</a:t>
            </a:fld>
            <a:endParaRPr lang="en-US"/>
          </a:p>
        </p:txBody>
      </p:sp>
      <p:grpSp>
        <p:nvGrpSpPr>
          <p:cNvPr id="9" name="Group 4"/>
          <p:cNvGrpSpPr/>
          <p:nvPr userDrawn="1"/>
        </p:nvGrpSpPr>
        <p:grpSpPr>
          <a:xfrm>
            <a:off x="9865101" y="-2002657"/>
            <a:ext cx="4117975" cy="3608456"/>
            <a:chOff x="0" y="0"/>
            <a:chExt cx="6202680" cy="5372100"/>
          </a:xfrm>
        </p:grpSpPr>
        <p:sp>
          <p:nvSpPr>
            <p:cNvPr id="10"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1" name="Group 6"/>
          <p:cNvGrpSpPr/>
          <p:nvPr userDrawn="1"/>
        </p:nvGrpSpPr>
        <p:grpSpPr>
          <a:xfrm>
            <a:off x="9045365" y="5270327"/>
            <a:ext cx="6413585" cy="5554764"/>
            <a:chOff x="0" y="0"/>
            <a:chExt cx="6202680" cy="5372100"/>
          </a:xfrm>
        </p:grpSpPr>
        <p:sp>
          <p:nvSpPr>
            <p:cNvPr id="12"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3" name="Group 8"/>
          <p:cNvGrpSpPr/>
          <p:nvPr userDrawn="1"/>
        </p:nvGrpSpPr>
        <p:grpSpPr>
          <a:xfrm>
            <a:off x="7532421" y="2472481"/>
            <a:ext cx="4398892" cy="3775251"/>
            <a:chOff x="0" y="0"/>
            <a:chExt cx="6350000" cy="5532120"/>
          </a:xfrm>
        </p:grpSpPr>
        <p:sp>
          <p:nvSpPr>
            <p:cNvPr id="14"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5" name="Group 10"/>
          <p:cNvGrpSpPr/>
          <p:nvPr userDrawn="1"/>
        </p:nvGrpSpPr>
        <p:grpSpPr>
          <a:xfrm>
            <a:off x="8888768" y="600758"/>
            <a:ext cx="3640121" cy="3365006"/>
            <a:chOff x="0" y="0"/>
            <a:chExt cx="6350000" cy="5532120"/>
          </a:xfrm>
        </p:grpSpPr>
        <p:sp>
          <p:nvSpPr>
            <p:cNvPr id="16"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5" name="Graphic 4">
            <a:extLst>
              <a:ext uri="{FF2B5EF4-FFF2-40B4-BE49-F238E27FC236}">
                <a16:creationId xmlns:a16="http://schemas.microsoft.com/office/drawing/2014/main" id="{95D562D9-529A-3D81-B0A1-DE7B594116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816573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2"/>
          <p:cNvGrpSpPr/>
          <p:nvPr userDrawn="1"/>
        </p:nvGrpSpPr>
        <p:grpSpPr>
          <a:xfrm>
            <a:off x="8872720" y="-2303484"/>
            <a:ext cx="5657850" cy="12609556"/>
            <a:chOff x="0" y="0"/>
            <a:chExt cx="1913890" cy="4265455"/>
          </a:xfrm>
        </p:grpSpPr>
        <p:sp>
          <p:nvSpPr>
            <p:cNvPr id="18"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1710EA7-F6D1-453F-A092-61BA0EE9AB58}" type="slidenum">
              <a:rPr lang="en-US" smtClean="0"/>
              <a:t>‹#›</a:t>
            </a:fld>
            <a:endParaRPr lang="en-US"/>
          </a:p>
        </p:txBody>
      </p:sp>
      <p:grpSp>
        <p:nvGrpSpPr>
          <p:cNvPr id="9" name="Group 4"/>
          <p:cNvGrpSpPr/>
          <p:nvPr userDrawn="1"/>
        </p:nvGrpSpPr>
        <p:grpSpPr>
          <a:xfrm>
            <a:off x="9865101" y="-2002657"/>
            <a:ext cx="4117975" cy="3608456"/>
            <a:chOff x="0" y="0"/>
            <a:chExt cx="6202680" cy="5372100"/>
          </a:xfrm>
        </p:grpSpPr>
        <p:sp>
          <p:nvSpPr>
            <p:cNvPr id="10"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1" name="Group 6"/>
          <p:cNvGrpSpPr/>
          <p:nvPr userDrawn="1"/>
        </p:nvGrpSpPr>
        <p:grpSpPr>
          <a:xfrm>
            <a:off x="9045365" y="5270327"/>
            <a:ext cx="6413585" cy="5554764"/>
            <a:chOff x="0" y="0"/>
            <a:chExt cx="6202680" cy="5372100"/>
          </a:xfrm>
        </p:grpSpPr>
        <p:sp>
          <p:nvSpPr>
            <p:cNvPr id="12"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3" name="Group 8"/>
          <p:cNvGrpSpPr/>
          <p:nvPr userDrawn="1"/>
        </p:nvGrpSpPr>
        <p:grpSpPr>
          <a:xfrm>
            <a:off x="7532421" y="2472481"/>
            <a:ext cx="4398892" cy="3775251"/>
            <a:chOff x="0" y="0"/>
            <a:chExt cx="6350000" cy="5532120"/>
          </a:xfrm>
        </p:grpSpPr>
        <p:sp>
          <p:nvSpPr>
            <p:cNvPr id="14"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5" name="Group 10"/>
          <p:cNvGrpSpPr/>
          <p:nvPr userDrawn="1"/>
        </p:nvGrpSpPr>
        <p:grpSpPr>
          <a:xfrm>
            <a:off x="8888768" y="600758"/>
            <a:ext cx="3640121" cy="3365006"/>
            <a:chOff x="0" y="0"/>
            <a:chExt cx="6350000" cy="5532120"/>
          </a:xfrm>
        </p:grpSpPr>
        <p:sp>
          <p:nvSpPr>
            <p:cNvPr id="16"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5" name="Graphic 4">
            <a:extLst>
              <a:ext uri="{FF2B5EF4-FFF2-40B4-BE49-F238E27FC236}">
                <a16:creationId xmlns:a16="http://schemas.microsoft.com/office/drawing/2014/main" id="{9FA43A6E-6866-4E14-F36F-044045BF1B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29158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3B95FD23-58C7-5914-85EE-69B10A08D7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702735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2"/>
          <p:cNvGrpSpPr/>
          <p:nvPr userDrawn="1"/>
        </p:nvGrpSpPr>
        <p:grpSpPr>
          <a:xfrm>
            <a:off x="8872720" y="-2303484"/>
            <a:ext cx="5657850" cy="12609556"/>
            <a:chOff x="0" y="0"/>
            <a:chExt cx="1913890" cy="4265455"/>
          </a:xfrm>
        </p:grpSpPr>
        <p:sp>
          <p:nvSpPr>
            <p:cNvPr id="17"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7295147"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4"/>
          <p:cNvGrpSpPr/>
          <p:nvPr userDrawn="1"/>
        </p:nvGrpSpPr>
        <p:grpSpPr>
          <a:xfrm>
            <a:off x="9865101" y="-2002657"/>
            <a:ext cx="4117975" cy="3608456"/>
            <a:chOff x="0" y="0"/>
            <a:chExt cx="6202680" cy="5372100"/>
          </a:xfrm>
        </p:grpSpPr>
        <p:sp>
          <p:nvSpPr>
            <p:cNvPr id="9"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0" name="Group 6"/>
          <p:cNvGrpSpPr/>
          <p:nvPr userDrawn="1"/>
        </p:nvGrpSpPr>
        <p:grpSpPr>
          <a:xfrm>
            <a:off x="9045365" y="5270327"/>
            <a:ext cx="6413585" cy="5554764"/>
            <a:chOff x="0" y="0"/>
            <a:chExt cx="6202680" cy="5372100"/>
          </a:xfrm>
        </p:grpSpPr>
        <p:sp>
          <p:nvSpPr>
            <p:cNvPr id="11"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2" name="Group 8"/>
          <p:cNvGrpSpPr/>
          <p:nvPr userDrawn="1"/>
        </p:nvGrpSpPr>
        <p:grpSpPr>
          <a:xfrm>
            <a:off x="7532421" y="2472481"/>
            <a:ext cx="4398892" cy="3775251"/>
            <a:chOff x="0" y="0"/>
            <a:chExt cx="6350000" cy="5532120"/>
          </a:xfrm>
        </p:grpSpPr>
        <p:sp>
          <p:nvSpPr>
            <p:cNvPr id="13"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4" name="Group 10"/>
          <p:cNvGrpSpPr/>
          <p:nvPr userDrawn="1"/>
        </p:nvGrpSpPr>
        <p:grpSpPr>
          <a:xfrm>
            <a:off x="8888768" y="600758"/>
            <a:ext cx="3640121" cy="3365006"/>
            <a:chOff x="0" y="0"/>
            <a:chExt cx="6350000" cy="5532120"/>
          </a:xfrm>
        </p:grpSpPr>
        <p:sp>
          <p:nvSpPr>
            <p:cNvPr id="15"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EE377544-6CFE-C282-25AD-88A888C9A6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72595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6" name="Group 2"/>
          <p:cNvGrpSpPr/>
          <p:nvPr userDrawn="1"/>
        </p:nvGrpSpPr>
        <p:grpSpPr>
          <a:xfrm>
            <a:off x="8872720" y="-2303484"/>
            <a:ext cx="5657850" cy="12609556"/>
            <a:chOff x="0" y="0"/>
            <a:chExt cx="1913890" cy="4265455"/>
          </a:xfrm>
        </p:grpSpPr>
        <p:sp>
          <p:nvSpPr>
            <p:cNvPr id="17"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Vertical Title 1"/>
          <p:cNvSpPr>
            <a:spLocks noGrp="1"/>
          </p:cNvSpPr>
          <p:nvPr>
            <p:ph type="title" orient="vert"/>
          </p:nvPr>
        </p:nvSpPr>
        <p:spPr>
          <a:xfrm>
            <a:off x="602982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497763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1710EA7-F6D1-453F-A092-61BA0EE9AB58}" type="slidenum">
              <a:rPr lang="en-US" smtClean="0"/>
              <a:t>‹#›</a:t>
            </a:fld>
            <a:endParaRPr lang="en-US"/>
          </a:p>
        </p:txBody>
      </p:sp>
      <p:grpSp>
        <p:nvGrpSpPr>
          <p:cNvPr id="8" name="Group 4"/>
          <p:cNvGrpSpPr/>
          <p:nvPr userDrawn="1"/>
        </p:nvGrpSpPr>
        <p:grpSpPr>
          <a:xfrm>
            <a:off x="9865101" y="-2002657"/>
            <a:ext cx="4117975" cy="3608456"/>
            <a:chOff x="0" y="0"/>
            <a:chExt cx="6202680" cy="5372100"/>
          </a:xfrm>
        </p:grpSpPr>
        <p:sp>
          <p:nvSpPr>
            <p:cNvPr id="9"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0" name="Group 6"/>
          <p:cNvGrpSpPr/>
          <p:nvPr userDrawn="1"/>
        </p:nvGrpSpPr>
        <p:grpSpPr>
          <a:xfrm>
            <a:off x="9045365" y="5270327"/>
            <a:ext cx="6413585" cy="5554764"/>
            <a:chOff x="0" y="0"/>
            <a:chExt cx="6202680" cy="5372100"/>
          </a:xfrm>
        </p:grpSpPr>
        <p:sp>
          <p:nvSpPr>
            <p:cNvPr id="11"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2" name="Group 8"/>
          <p:cNvGrpSpPr/>
          <p:nvPr userDrawn="1"/>
        </p:nvGrpSpPr>
        <p:grpSpPr>
          <a:xfrm>
            <a:off x="7532421" y="2472481"/>
            <a:ext cx="4398892" cy="3775251"/>
            <a:chOff x="0" y="0"/>
            <a:chExt cx="6350000" cy="5532120"/>
          </a:xfrm>
        </p:grpSpPr>
        <p:sp>
          <p:nvSpPr>
            <p:cNvPr id="13"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4" name="Group 10"/>
          <p:cNvGrpSpPr/>
          <p:nvPr userDrawn="1"/>
        </p:nvGrpSpPr>
        <p:grpSpPr>
          <a:xfrm>
            <a:off x="8888768" y="600758"/>
            <a:ext cx="3640121" cy="3365006"/>
            <a:chOff x="0" y="0"/>
            <a:chExt cx="6350000" cy="5532120"/>
          </a:xfrm>
        </p:grpSpPr>
        <p:sp>
          <p:nvSpPr>
            <p:cNvPr id="15"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BD0A888F-5B53-ECA8-628E-DA2241D67DD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3328436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16" name="Group 2"/>
          <p:cNvGrpSpPr/>
          <p:nvPr userDrawn="1"/>
        </p:nvGrpSpPr>
        <p:grpSpPr>
          <a:xfrm>
            <a:off x="8872720" y="-2303484"/>
            <a:ext cx="5657850" cy="12609556"/>
            <a:chOff x="0" y="0"/>
            <a:chExt cx="1913890" cy="4265455"/>
          </a:xfrm>
        </p:grpSpPr>
        <p:sp>
          <p:nvSpPr>
            <p:cNvPr id="17"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Vertical Title 1"/>
          <p:cNvSpPr>
            <a:spLocks noGrp="1"/>
          </p:cNvSpPr>
          <p:nvPr>
            <p:ph type="title" orient="vert"/>
          </p:nvPr>
        </p:nvSpPr>
        <p:spPr>
          <a:xfrm>
            <a:off x="602982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497763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1710EA7-F6D1-453F-A092-61BA0EE9AB58}" type="slidenum">
              <a:rPr lang="en-US" smtClean="0"/>
              <a:t>‹#›</a:t>
            </a:fld>
            <a:endParaRPr lang="en-US"/>
          </a:p>
        </p:txBody>
      </p:sp>
      <p:grpSp>
        <p:nvGrpSpPr>
          <p:cNvPr id="8" name="Group 4"/>
          <p:cNvGrpSpPr/>
          <p:nvPr userDrawn="1"/>
        </p:nvGrpSpPr>
        <p:grpSpPr>
          <a:xfrm>
            <a:off x="9865101" y="-2002657"/>
            <a:ext cx="4117975" cy="3608456"/>
            <a:chOff x="0" y="0"/>
            <a:chExt cx="6202680" cy="5372100"/>
          </a:xfrm>
        </p:grpSpPr>
        <p:sp>
          <p:nvSpPr>
            <p:cNvPr id="9"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0" name="Group 6"/>
          <p:cNvGrpSpPr/>
          <p:nvPr userDrawn="1"/>
        </p:nvGrpSpPr>
        <p:grpSpPr>
          <a:xfrm>
            <a:off x="9045365" y="5270327"/>
            <a:ext cx="6413585" cy="5554764"/>
            <a:chOff x="0" y="0"/>
            <a:chExt cx="6202680" cy="5372100"/>
          </a:xfrm>
        </p:grpSpPr>
        <p:sp>
          <p:nvSpPr>
            <p:cNvPr id="11"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2" name="Group 8"/>
          <p:cNvGrpSpPr/>
          <p:nvPr userDrawn="1"/>
        </p:nvGrpSpPr>
        <p:grpSpPr>
          <a:xfrm>
            <a:off x="7532421" y="2472481"/>
            <a:ext cx="4398892" cy="3775251"/>
            <a:chOff x="0" y="0"/>
            <a:chExt cx="6350000" cy="5532120"/>
          </a:xfrm>
        </p:grpSpPr>
        <p:sp>
          <p:nvSpPr>
            <p:cNvPr id="13"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4" name="Group 10"/>
          <p:cNvGrpSpPr/>
          <p:nvPr userDrawn="1"/>
        </p:nvGrpSpPr>
        <p:grpSpPr>
          <a:xfrm>
            <a:off x="8888768" y="600758"/>
            <a:ext cx="3640121" cy="3365006"/>
            <a:chOff x="0" y="0"/>
            <a:chExt cx="6350000" cy="5532120"/>
          </a:xfrm>
        </p:grpSpPr>
        <p:sp>
          <p:nvSpPr>
            <p:cNvPr id="15"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77989BB3-7A3E-9D41-8A84-599BC95E06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3063703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4" name="Group 2"/>
          <p:cNvGrpSpPr/>
          <p:nvPr userDrawn="1"/>
        </p:nvGrpSpPr>
        <p:grpSpPr>
          <a:xfrm>
            <a:off x="8872720" y="-2303484"/>
            <a:ext cx="5657850" cy="12609556"/>
            <a:chOff x="0" y="0"/>
            <a:chExt cx="1913890" cy="4265455"/>
          </a:xfrm>
        </p:grpSpPr>
        <p:sp>
          <p:nvSpPr>
            <p:cNvPr id="15"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4" name="Slide Number Placeholder 3"/>
          <p:cNvSpPr>
            <a:spLocks noGrp="1"/>
          </p:cNvSpPr>
          <p:nvPr>
            <p:ph type="sldNum" sz="quarter" idx="12"/>
          </p:nvPr>
        </p:nvSpPr>
        <p:spPr/>
        <p:txBody>
          <a:bodyPr/>
          <a:lstStyle/>
          <a:p>
            <a:fld id="{01710EA7-F6D1-453F-A092-61BA0EE9AB58}" type="slidenum">
              <a:rPr lang="en-US" smtClean="0"/>
              <a:t>‹#›</a:t>
            </a:fld>
            <a:endParaRPr lang="en-US"/>
          </a:p>
        </p:txBody>
      </p:sp>
      <p:grpSp>
        <p:nvGrpSpPr>
          <p:cNvPr id="6" name="Group 4"/>
          <p:cNvGrpSpPr/>
          <p:nvPr userDrawn="1"/>
        </p:nvGrpSpPr>
        <p:grpSpPr>
          <a:xfrm>
            <a:off x="9865101" y="-2002657"/>
            <a:ext cx="4117975" cy="3608456"/>
            <a:chOff x="0" y="0"/>
            <a:chExt cx="6202680" cy="5372100"/>
          </a:xfrm>
        </p:grpSpPr>
        <p:sp>
          <p:nvSpPr>
            <p:cNvPr id="7"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8" name="Group 6"/>
          <p:cNvGrpSpPr/>
          <p:nvPr userDrawn="1"/>
        </p:nvGrpSpPr>
        <p:grpSpPr>
          <a:xfrm>
            <a:off x="9045365" y="5270327"/>
            <a:ext cx="6413585" cy="5554764"/>
            <a:chOff x="0" y="0"/>
            <a:chExt cx="6202680" cy="5372100"/>
          </a:xfrm>
        </p:grpSpPr>
        <p:sp>
          <p:nvSpPr>
            <p:cNvPr id="9"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0" name="Group 8"/>
          <p:cNvGrpSpPr/>
          <p:nvPr userDrawn="1"/>
        </p:nvGrpSpPr>
        <p:grpSpPr>
          <a:xfrm>
            <a:off x="7532421" y="2472481"/>
            <a:ext cx="4398892" cy="3775251"/>
            <a:chOff x="0" y="0"/>
            <a:chExt cx="6350000" cy="5532120"/>
          </a:xfrm>
        </p:grpSpPr>
        <p:sp>
          <p:nvSpPr>
            <p:cNvPr id="11"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2" name="Group 10"/>
          <p:cNvGrpSpPr/>
          <p:nvPr userDrawn="1"/>
        </p:nvGrpSpPr>
        <p:grpSpPr>
          <a:xfrm>
            <a:off x="8888768" y="600758"/>
            <a:ext cx="3640121" cy="3365006"/>
            <a:chOff x="0" y="0"/>
            <a:chExt cx="6350000" cy="5532120"/>
          </a:xfrm>
        </p:grpSpPr>
        <p:sp>
          <p:nvSpPr>
            <p:cNvPr id="13"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2" name="Graphic 1">
            <a:extLst>
              <a:ext uri="{FF2B5EF4-FFF2-40B4-BE49-F238E27FC236}">
                <a16:creationId xmlns:a16="http://schemas.microsoft.com/office/drawing/2014/main" id="{D17AA5DB-AE3B-3C22-2EBE-DFD441E347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03222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1825625"/>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
          <p:cNvGrpSpPr/>
          <p:nvPr userDrawn="1"/>
        </p:nvGrpSpPr>
        <p:grpSpPr>
          <a:xfrm>
            <a:off x="8872720" y="-2303484"/>
            <a:ext cx="5657850" cy="12609556"/>
            <a:chOff x="0" y="0"/>
            <a:chExt cx="1913890" cy="4265455"/>
          </a:xfrm>
          <a:solidFill>
            <a:srgbClr val="8B6F4B"/>
          </a:solidFill>
        </p:grpSpPr>
        <p:sp>
          <p:nvSpPr>
            <p:cNvPr id="31"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grpFill/>
          </p:spPr>
        </p:sp>
      </p:gr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86D28B40-AF64-F242-E0C4-B56EFACBE14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425486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12100"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952131" y="1887983"/>
            <a:ext cx="7912100" cy="4105981"/>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2" name="Group 4"/>
          <p:cNvGrpSpPr/>
          <p:nvPr userDrawn="1"/>
        </p:nvGrpSpPr>
        <p:grpSpPr>
          <a:xfrm>
            <a:off x="9865101" y="-2002657"/>
            <a:ext cx="4117975" cy="3608456"/>
            <a:chOff x="0" y="0"/>
            <a:chExt cx="6202680" cy="5372100"/>
          </a:xfrm>
        </p:grpSpPr>
        <p:sp>
          <p:nvSpPr>
            <p:cNvPr id="33"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4" name="Group 6"/>
          <p:cNvGrpSpPr/>
          <p:nvPr userDrawn="1"/>
        </p:nvGrpSpPr>
        <p:grpSpPr>
          <a:xfrm>
            <a:off x="9045365" y="5270327"/>
            <a:ext cx="6413585" cy="5554764"/>
            <a:chOff x="0" y="0"/>
            <a:chExt cx="6202680" cy="5372100"/>
          </a:xfrm>
        </p:grpSpPr>
        <p:sp>
          <p:nvSpPr>
            <p:cNvPr id="35"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36" name="Group 8"/>
          <p:cNvGrpSpPr/>
          <p:nvPr userDrawn="1"/>
        </p:nvGrpSpPr>
        <p:grpSpPr>
          <a:xfrm>
            <a:off x="7532421" y="2472481"/>
            <a:ext cx="4398892" cy="3775251"/>
            <a:chOff x="0" y="0"/>
            <a:chExt cx="6350000" cy="5532120"/>
          </a:xfrm>
        </p:grpSpPr>
        <p:sp>
          <p:nvSpPr>
            <p:cNvPr id="37"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38" name="Group 10"/>
          <p:cNvGrpSpPr/>
          <p:nvPr userDrawn="1"/>
        </p:nvGrpSpPr>
        <p:grpSpPr>
          <a:xfrm>
            <a:off x="8888768" y="600758"/>
            <a:ext cx="3640121" cy="3365006"/>
            <a:chOff x="0" y="0"/>
            <a:chExt cx="6350000" cy="5532120"/>
          </a:xfrm>
        </p:grpSpPr>
        <p:sp>
          <p:nvSpPr>
            <p:cNvPr id="39"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5" name="Group 2"/>
          <p:cNvGrpSpPr/>
          <p:nvPr userDrawn="1"/>
        </p:nvGrpSpPr>
        <p:grpSpPr>
          <a:xfrm rot="2289983">
            <a:off x="9123880" y="-4309000"/>
            <a:ext cx="9665495" cy="18020651"/>
            <a:chOff x="0" y="0"/>
            <a:chExt cx="3056256" cy="5698179"/>
          </a:xfrm>
        </p:grpSpPr>
        <p:sp>
          <p:nvSpPr>
            <p:cNvPr id="16" name="Freeform 3"/>
            <p:cNvSpPr/>
            <p:nvPr/>
          </p:nvSpPr>
          <p:spPr>
            <a:xfrm>
              <a:off x="0" y="0"/>
              <a:ext cx="3056256" cy="5698179"/>
            </a:xfrm>
            <a:custGeom>
              <a:avLst/>
              <a:gdLst/>
              <a:ahLst/>
              <a:cxnLst/>
              <a:rect l="l" t="t" r="r" b="b"/>
              <a:pathLst>
                <a:path w="3056256" h="5698179">
                  <a:moveTo>
                    <a:pt x="0" y="0"/>
                  </a:moveTo>
                  <a:lnTo>
                    <a:pt x="3056256" y="0"/>
                  </a:lnTo>
                  <a:lnTo>
                    <a:pt x="3056256" y="5698179"/>
                  </a:lnTo>
                  <a:lnTo>
                    <a:pt x="0" y="5698179"/>
                  </a:lnTo>
                  <a:close/>
                </a:path>
              </a:pathLst>
            </a:custGeom>
            <a:solidFill>
              <a:srgbClr val="8B6F4B"/>
            </a:solidFill>
          </p:spPr>
        </p:sp>
      </p:grpSp>
      <p:grpSp>
        <p:nvGrpSpPr>
          <p:cNvPr id="18" name="Group 5"/>
          <p:cNvGrpSpPr/>
          <p:nvPr userDrawn="1"/>
        </p:nvGrpSpPr>
        <p:grpSpPr>
          <a:xfrm rot="7640936">
            <a:off x="483790" y="2352791"/>
            <a:ext cx="17179189" cy="1599392"/>
            <a:chOff x="0" y="0"/>
            <a:chExt cx="6138523" cy="571500"/>
          </a:xfrm>
        </p:grpSpPr>
        <p:sp>
          <p:nvSpPr>
            <p:cNvPr id="19" name="Freeform 6"/>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8B2332"/>
            </a:solidFill>
          </p:spPr>
        </p:sp>
      </p:grpSp>
      <p:grpSp>
        <p:nvGrpSpPr>
          <p:cNvPr id="20" name="Group 7"/>
          <p:cNvGrpSpPr/>
          <p:nvPr userDrawn="1"/>
        </p:nvGrpSpPr>
        <p:grpSpPr>
          <a:xfrm rot="7640936">
            <a:off x="779619" y="2595955"/>
            <a:ext cx="17179189" cy="1599392"/>
            <a:chOff x="0" y="0"/>
            <a:chExt cx="6138523" cy="571500"/>
          </a:xfrm>
        </p:grpSpPr>
        <p:sp>
          <p:nvSpPr>
            <p:cNvPr id="21" name="Freeform 8"/>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58001B"/>
            </a:solidFill>
          </p:spPr>
        </p:sp>
      </p:grpSp>
      <p:grpSp>
        <p:nvGrpSpPr>
          <p:cNvPr id="22" name="Group 9"/>
          <p:cNvGrpSpPr/>
          <p:nvPr userDrawn="1"/>
        </p:nvGrpSpPr>
        <p:grpSpPr>
          <a:xfrm rot="7640936">
            <a:off x="733323" y="2352791"/>
            <a:ext cx="17179189" cy="1599392"/>
            <a:chOff x="0" y="0"/>
            <a:chExt cx="6138523" cy="571500"/>
          </a:xfrm>
        </p:grpSpPr>
        <p:sp>
          <p:nvSpPr>
            <p:cNvPr id="23" name="Freeform 10"/>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D5BA74"/>
            </a:solidFill>
          </p:spPr>
        </p:sp>
      </p:grpSp>
      <p:pic>
        <p:nvPicPr>
          <p:cNvPr id="4" name="Graphic 3">
            <a:extLst>
              <a:ext uri="{FF2B5EF4-FFF2-40B4-BE49-F238E27FC236}">
                <a16:creationId xmlns:a16="http://schemas.microsoft.com/office/drawing/2014/main" id="{98B4CD3B-33B6-E989-13F8-CC33774A8B2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73063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24" name="Group 2"/>
          <p:cNvGrpSpPr/>
          <p:nvPr userDrawn="1"/>
        </p:nvGrpSpPr>
        <p:grpSpPr>
          <a:xfrm>
            <a:off x="6128083" y="-1909012"/>
            <a:ext cx="7763177" cy="11694695"/>
            <a:chOff x="5744969" y="85145"/>
            <a:chExt cx="18094212" cy="29262859"/>
          </a:xfrm>
        </p:grpSpPr>
        <p:grpSp>
          <p:nvGrpSpPr>
            <p:cNvPr id="25" name="Group 3"/>
            <p:cNvGrpSpPr/>
            <p:nvPr/>
          </p:nvGrpSpPr>
          <p:grpSpPr>
            <a:xfrm rot="2289983">
              <a:off x="10951854" y="5320469"/>
              <a:ext cx="12887327" cy="24027535"/>
              <a:chOff x="0" y="0"/>
              <a:chExt cx="3056256" cy="5698179"/>
            </a:xfrm>
          </p:grpSpPr>
          <p:sp>
            <p:nvSpPr>
              <p:cNvPr id="55" name="Freeform 4"/>
              <p:cNvSpPr/>
              <p:nvPr/>
            </p:nvSpPr>
            <p:spPr>
              <a:xfrm>
                <a:off x="0" y="0"/>
                <a:ext cx="3056256" cy="5698179"/>
              </a:xfrm>
              <a:custGeom>
                <a:avLst/>
                <a:gdLst/>
                <a:ahLst/>
                <a:cxnLst/>
                <a:rect l="l" t="t" r="r" b="b"/>
                <a:pathLst>
                  <a:path w="3056256" h="5698179">
                    <a:moveTo>
                      <a:pt x="0" y="0"/>
                    </a:moveTo>
                    <a:lnTo>
                      <a:pt x="3056256" y="0"/>
                    </a:lnTo>
                    <a:lnTo>
                      <a:pt x="3056256" y="5698179"/>
                    </a:lnTo>
                    <a:lnTo>
                      <a:pt x="0" y="5698179"/>
                    </a:lnTo>
                    <a:close/>
                  </a:path>
                </a:pathLst>
              </a:custGeom>
              <a:solidFill>
                <a:srgbClr val="8B6F4B">
                  <a:alpha val="90980"/>
                </a:srgbClr>
              </a:solidFill>
            </p:spPr>
          </p:sp>
        </p:grpSp>
        <p:pic>
          <p:nvPicPr>
            <p:cNvPr id="26" name="Picture 5"/>
            <p:cNvPicPr>
              <a:picLocks noChangeAspect="1"/>
            </p:cNvPicPr>
            <p:nvPr/>
          </p:nvPicPr>
          <p:blipFill>
            <a:blip r:embed="rId2">
              <a:alphaModFix amt="9999"/>
            </a:blip>
            <a:srcRect/>
            <a:stretch>
              <a:fillRect/>
            </a:stretch>
          </p:blipFill>
          <p:spPr>
            <a:xfrm>
              <a:off x="18680197" y="6770315"/>
              <a:ext cx="2414128" cy="2414128"/>
            </a:xfrm>
            <a:prstGeom prst="rect">
              <a:avLst/>
            </a:prstGeom>
          </p:spPr>
        </p:pic>
        <p:pic>
          <p:nvPicPr>
            <p:cNvPr id="27" name="Picture 6"/>
            <p:cNvPicPr>
              <a:picLocks noChangeAspect="1"/>
            </p:cNvPicPr>
            <p:nvPr/>
          </p:nvPicPr>
          <p:blipFill>
            <a:blip r:embed="rId2">
              <a:alphaModFix amt="9999"/>
            </a:blip>
            <a:srcRect/>
            <a:stretch>
              <a:fillRect/>
            </a:stretch>
          </p:blipFill>
          <p:spPr>
            <a:xfrm>
              <a:off x="15845241" y="6663087"/>
              <a:ext cx="2414128" cy="2414128"/>
            </a:xfrm>
            <a:prstGeom prst="rect">
              <a:avLst/>
            </a:prstGeom>
          </p:spPr>
        </p:pic>
        <p:pic>
          <p:nvPicPr>
            <p:cNvPr id="28" name="Picture 7"/>
            <p:cNvPicPr>
              <a:picLocks noChangeAspect="1"/>
            </p:cNvPicPr>
            <p:nvPr/>
          </p:nvPicPr>
          <p:blipFill>
            <a:blip r:embed="rId2">
              <a:alphaModFix amt="9999"/>
            </a:blip>
            <a:srcRect/>
            <a:stretch>
              <a:fillRect/>
            </a:stretch>
          </p:blipFill>
          <p:spPr>
            <a:xfrm>
              <a:off x="18844732" y="9664909"/>
              <a:ext cx="2414128" cy="2414128"/>
            </a:xfrm>
            <a:prstGeom prst="rect">
              <a:avLst/>
            </a:prstGeom>
          </p:spPr>
        </p:pic>
        <p:pic>
          <p:nvPicPr>
            <p:cNvPr id="30" name="Picture 8"/>
            <p:cNvPicPr>
              <a:picLocks noChangeAspect="1"/>
            </p:cNvPicPr>
            <p:nvPr/>
          </p:nvPicPr>
          <p:blipFill>
            <a:blip r:embed="rId2">
              <a:alphaModFix amt="9999"/>
            </a:blip>
            <a:srcRect/>
            <a:stretch>
              <a:fillRect/>
            </a:stretch>
          </p:blipFill>
          <p:spPr>
            <a:xfrm>
              <a:off x="15704802" y="9664909"/>
              <a:ext cx="2414128" cy="2414128"/>
            </a:xfrm>
            <a:prstGeom prst="rect">
              <a:avLst/>
            </a:prstGeom>
          </p:spPr>
        </p:pic>
        <p:pic>
          <p:nvPicPr>
            <p:cNvPr id="31" name="Picture 9"/>
            <p:cNvPicPr>
              <a:picLocks noChangeAspect="1"/>
            </p:cNvPicPr>
            <p:nvPr/>
          </p:nvPicPr>
          <p:blipFill>
            <a:blip r:embed="rId2">
              <a:alphaModFix amt="9999"/>
            </a:blip>
            <a:srcRect/>
            <a:stretch>
              <a:fillRect/>
            </a:stretch>
          </p:blipFill>
          <p:spPr>
            <a:xfrm>
              <a:off x="18844732" y="12673520"/>
              <a:ext cx="2414128" cy="2414128"/>
            </a:xfrm>
            <a:prstGeom prst="rect">
              <a:avLst/>
            </a:prstGeom>
          </p:spPr>
        </p:pic>
        <p:pic>
          <p:nvPicPr>
            <p:cNvPr id="40" name="Picture 10"/>
            <p:cNvPicPr>
              <a:picLocks noChangeAspect="1"/>
            </p:cNvPicPr>
            <p:nvPr/>
          </p:nvPicPr>
          <p:blipFill>
            <a:blip r:embed="rId2">
              <a:alphaModFix amt="9999"/>
            </a:blip>
            <a:srcRect/>
            <a:stretch>
              <a:fillRect/>
            </a:stretch>
          </p:blipFill>
          <p:spPr>
            <a:xfrm>
              <a:off x="10174353" y="12831310"/>
              <a:ext cx="2414128" cy="2414128"/>
            </a:xfrm>
            <a:prstGeom prst="rect">
              <a:avLst/>
            </a:prstGeom>
          </p:spPr>
        </p:pic>
        <p:pic>
          <p:nvPicPr>
            <p:cNvPr id="41" name="Picture 11"/>
            <p:cNvPicPr>
              <a:picLocks noChangeAspect="1"/>
            </p:cNvPicPr>
            <p:nvPr/>
          </p:nvPicPr>
          <p:blipFill>
            <a:blip r:embed="rId2">
              <a:alphaModFix amt="9999"/>
            </a:blip>
            <a:srcRect/>
            <a:stretch>
              <a:fillRect/>
            </a:stretch>
          </p:blipFill>
          <p:spPr>
            <a:xfrm>
              <a:off x="15845241" y="12831310"/>
              <a:ext cx="2414128" cy="2414128"/>
            </a:xfrm>
            <a:prstGeom prst="rect">
              <a:avLst/>
            </a:prstGeom>
          </p:spPr>
        </p:pic>
        <p:pic>
          <p:nvPicPr>
            <p:cNvPr id="42" name="Picture 12"/>
            <p:cNvPicPr>
              <a:picLocks noChangeAspect="1"/>
            </p:cNvPicPr>
            <p:nvPr/>
          </p:nvPicPr>
          <p:blipFill>
            <a:blip r:embed="rId3">
              <a:alphaModFix amt="9999"/>
            </a:blip>
            <a:srcRect/>
            <a:stretch>
              <a:fillRect/>
            </a:stretch>
          </p:blipFill>
          <p:spPr>
            <a:xfrm>
              <a:off x="12986390" y="12831310"/>
              <a:ext cx="2414128" cy="2414128"/>
            </a:xfrm>
            <a:prstGeom prst="rect">
              <a:avLst/>
            </a:prstGeom>
          </p:spPr>
        </p:pic>
        <p:pic>
          <p:nvPicPr>
            <p:cNvPr id="43" name="Picture 13"/>
            <p:cNvPicPr>
              <a:picLocks noChangeAspect="1"/>
            </p:cNvPicPr>
            <p:nvPr/>
          </p:nvPicPr>
          <p:blipFill>
            <a:blip r:embed="rId2">
              <a:alphaModFix amt="9999"/>
            </a:blip>
            <a:srcRect/>
            <a:stretch>
              <a:fillRect/>
            </a:stretch>
          </p:blipFill>
          <p:spPr>
            <a:xfrm>
              <a:off x="12986390" y="9664909"/>
              <a:ext cx="2414128" cy="2414128"/>
            </a:xfrm>
            <a:prstGeom prst="rect">
              <a:avLst/>
            </a:prstGeom>
          </p:spPr>
        </p:pic>
        <p:pic>
          <p:nvPicPr>
            <p:cNvPr id="44" name="Picture 14"/>
            <p:cNvPicPr>
              <a:picLocks noChangeAspect="1"/>
            </p:cNvPicPr>
            <p:nvPr userDrawn="1"/>
          </p:nvPicPr>
          <p:blipFill>
            <a:blip r:embed="rId2">
              <a:alphaModFix amt="9999"/>
            </a:blip>
            <a:srcRect/>
            <a:stretch>
              <a:fillRect/>
            </a:stretch>
          </p:blipFill>
          <p:spPr>
            <a:xfrm>
              <a:off x="12986390" y="16127172"/>
              <a:ext cx="2414128" cy="2414128"/>
            </a:xfrm>
            <a:prstGeom prst="rect">
              <a:avLst/>
            </a:prstGeom>
          </p:spPr>
        </p:pic>
        <p:pic>
          <p:nvPicPr>
            <p:cNvPr id="45" name="Picture 15"/>
            <p:cNvPicPr>
              <a:picLocks noChangeAspect="1"/>
            </p:cNvPicPr>
            <p:nvPr/>
          </p:nvPicPr>
          <p:blipFill>
            <a:blip r:embed="rId2">
              <a:alphaModFix amt="9999"/>
            </a:blip>
            <a:srcRect/>
            <a:stretch>
              <a:fillRect/>
            </a:stretch>
          </p:blipFill>
          <p:spPr>
            <a:xfrm>
              <a:off x="15985679" y="16127172"/>
              <a:ext cx="2414128" cy="2414128"/>
            </a:xfrm>
            <a:prstGeom prst="rect">
              <a:avLst/>
            </a:prstGeom>
          </p:spPr>
        </p:pic>
        <p:pic>
          <p:nvPicPr>
            <p:cNvPr id="46" name="Picture 16"/>
            <p:cNvPicPr>
              <a:picLocks noChangeAspect="1"/>
            </p:cNvPicPr>
            <p:nvPr/>
          </p:nvPicPr>
          <p:blipFill>
            <a:blip r:embed="rId2">
              <a:alphaModFix amt="9999"/>
            </a:blip>
            <a:srcRect/>
            <a:stretch>
              <a:fillRect/>
            </a:stretch>
          </p:blipFill>
          <p:spPr>
            <a:xfrm>
              <a:off x="18680197" y="16127172"/>
              <a:ext cx="2414128" cy="2414128"/>
            </a:xfrm>
            <a:prstGeom prst="rect">
              <a:avLst/>
            </a:prstGeom>
          </p:spPr>
        </p:pic>
        <p:pic>
          <p:nvPicPr>
            <p:cNvPr id="47" name="Picture 17"/>
            <p:cNvPicPr>
              <a:picLocks noChangeAspect="1"/>
            </p:cNvPicPr>
            <p:nvPr/>
          </p:nvPicPr>
          <p:blipFill>
            <a:blip r:embed="rId2">
              <a:alphaModFix amt="9999"/>
            </a:blip>
            <a:srcRect/>
            <a:stretch>
              <a:fillRect/>
            </a:stretch>
          </p:blipFill>
          <p:spPr>
            <a:xfrm>
              <a:off x="10174353" y="16127172"/>
              <a:ext cx="2414128" cy="2414128"/>
            </a:xfrm>
            <a:prstGeom prst="rect">
              <a:avLst/>
            </a:prstGeom>
          </p:spPr>
        </p:pic>
        <p:pic>
          <p:nvPicPr>
            <p:cNvPr id="48" name="Picture 18"/>
            <p:cNvPicPr>
              <a:picLocks noChangeAspect="1"/>
            </p:cNvPicPr>
            <p:nvPr/>
          </p:nvPicPr>
          <p:blipFill>
            <a:blip r:embed="rId2">
              <a:alphaModFix amt="9999"/>
            </a:blip>
            <a:srcRect/>
            <a:stretch>
              <a:fillRect/>
            </a:stretch>
          </p:blipFill>
          <p:spPr>
            <a:xfrm>
              <a:off x="18680197" y="19366984"/>
              <a:ext cx="2414128" cy="2414128"/>
            </a:xfrm>
            <a:prstGeom prst="rect">
              <a:avLst/>
            </a:prstGeom>
          </p:spPr>
        </p:pic>
        <p:pic>
          <p:nvPicPr>
            <p:cNvPr id="49" name="Picture 19"/>
            <p:cNvPicPr>
              <a:picLocks noChangeAspect="1"/>
            </p:cNvPicPr>
            <p:nvPr/>
          </p:nvPicPr>
          <p:blipFill>
            <a:blip r:embed="rId2">
              <a:alphaModFix amt="9999"/>
            </a:blip>
            <a:srcRect/>
            <a:stretch>
              <a:fillRect/>
            </a:stretch>
          </p:blipFill>
          <p:spPr>
            <a:xfrm>
              <a:off x="15985679" y="19366984"/>
              <a:ext cx="2414128" cy="2414128"/>
            </a:xfrm>
            <a:prstGeom prst="rect">
              <a:avLst/>
            </a:prstGeom>
          </p:spPr>
        </p:pic>
        <p:pic>
          <p:nvPicPr>
            <p:cNvPr id="50" name="Picture 20"/>
            <p:cNvPicPr>
              <a:picLocks noChangeAspect="1"/>
            </p:cNvPicPr>
            <p:nvPr/>
          </p:nvPicPr>
          <p:blipFill>
            <a:blip r:embed="rId2">
              <a:alphaModFix amt="9999"/>
            </a:blip>
            <a:srcRect/>
            <a:stretch>
              <a:fillRect/>
            </a:stretch>
          </p:blipFill>
          <p:spPr>
            <a:xfrm>
              <a:off x="12986390" y="19366984"/>
              <a:ext cx="2414128" cy="2414128"/>
            </a:xfrm>
            <a:prstGeom prst="rect">
              <a:avLst/>
            </a:prstGeom>
          </p:spPr>
        </p:pic>
        <p:pic>
          <p:nvPicPr>
            <p:cNvPr id="51" name="Picture 21"/>
            <p:cNvPicPr>
              <a:picLocks noChangeAspect="1"/>
            </p:cNvPicPr>
            <p:nvPr/>
          </p:nvPicPr>
          <p:blipFill>
            <a:blip r:embed="rId2">
              <a:alphaModFix amt="9999"/>
            </a:blip>
            <a:srcRect/>
            <a:stretch>
              <a:fillRect/>
            </a:stretch>
          </p:blipFill>
          <p:spPr>
            <a:xfrm>
              <a:off x="10174353" y="19366984"/>
              <a:ext cx="2414128" cy="2414128"/>
            </a:xfrm>
            <a:prstGeom prst="rect">
              <a:avLst/>
            </a:prstGeom>
          </p:spPr>
        </p:pic>
        <p:pic>
          <p:nvPicPr>
            <p:cNvPr id="52" name="Picture 22"/>
            <p:cNvPicPr>
              <a:picLocks noChangeAspect="1"/>
            </p:cNvPicPr>
            <p:nvPr/>
          </p:nvPicPr>
          <p:blipFill>
            <a:blip r:embed="rId2">
              <a:alphaModFix amt="9999"/>
            </a:blip>
            <a:srcRect/>
            <a:stretch>
              <a:fillRect/>
            </a:stretch>
          </p:blipFill>
          <p:spPr>
            <a:xfrm>
              <a:off x="6652732" y="19366984"/>
              <a:ext cx="2414128" cy="2414128"/>
            </a:xfrm>
            <a:prstGeom prst="rect">
              <a:avLst/>
            </a:prstGeom>
          </p:spPr>
        </p:pic>
        <p:grpSp>
          <p:nvGrpSpPr>
            <p:cNvPr id="53" name="Group 23"/>
            <p:cNvGrpSpPr/>
            <p:nvPr/>
          </p:nvGrpSpPr>
          <p:grpSpPr>
            <a:xfrm rot="-3128792">
              <a:off x="-1123241" y="6953355"/>
              <a:ext cx="21326855" cy="7590435"/>
              <a:chOff x="0" y="0"/>
              <a:chExt cx="5410702" cy="1925721"/>
            </a:xfrm>
          </p:grpSpPr>
          <p:sp>
            <p:nvSpPr>
              <p:cNvPr id="54" name="Freeform 24"/>
              <p:cNvSpPr/>
              <p:nvPr/>
            </p:nvSpPr>
            <p:spPr>
              <a:xfrm>
                <a:off x="0" y="0"/>
                <a:ext cx="5410702" cy="1925721"/>
              </a:xfrm>
              <a:custGeom>
                <a:avLst/>
                <a:gdLst/>
                <a:ahLst/>
                <a:cxnLst/>
                <a:rect l="l" t="t" r="r" b="b"/>
                <a:pathLst>
                  <a:path w="5410702" h="1925721">
                    <a:moveTo>
                      <a:pt x="0" y="0"/>
                    </a:moveTo>
                    <a:lnTo>
                      <a:pt x="5410702" y="0"/>
                    </a:lnTo>
                    <a:lnTo>
                      <a:pt x="5410702" y="1925721"/>
                    </a:lnTo>
                    <a:lnTo>
                      <a:pt x="0" y="1925721"/>
                    </a:lnTo>
                    <a:close/>
                  </a:path>
                </a:pathLst>
              </a:custGeom>
              <a:solidFill>
                <a:srgbClr val="FFFFFF"/>
              </a:solidFill>
            </p:spPr>
          </p:sp>
        </p:grpSp>
      </p:grpSp>
      <p:sp>
        <p:nvSpPr>
          <p:cNvPr id="2" name="Title 1"/>
          <p:cNvSpPr>
            <a:spLocks noGrp="1"/>
          </p:cNvSpPr>
          <p:nvPr>
            <p:ph type="title"/>
          </p:nvPr>
        </p:nvSpPr>
        <p:spPr>
          <a:xfrm>
            <a:off x="838200" y="395302"/>
            <a:ext cx="7920475"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2019802"/>
            <a:ext cx="7912100" cy="3732020"/>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6" name="Group 26"/>
          <p:cNvGrpSpPr/>
          <p:nvPr userDrawn="1"/>
        </p:nvGrpSpPr>
        <p:grpSpPr>
          <a:xfrm rot="7662994">
            <a:off x="-1861338" y="5468943"/>
            <a:ext cx="17179189" cy="1599392"/>
            <a:chOff x="0" y="0"/>
            <a:chExt cx="6138523" cy="571500"/>
          </a:xfrm>
        </p:grpSpPr>
        <p:sp>
          <p:nvSpPr>
            <p:cNvPr id="57" name="Freeform 27"/>
            <p:cNvSpPr/>
            <p:nvPr/>
          </p:nvSpPr>
          <p:spPr>
            <a:xfrm>
              <a:off x="0" y="255270"/>
              <a:ext cx="6138523" cy="69850"/>
            </a:xfrm>
            <a:custGeom>
              <a:avLst/>
              <a:gdLst/>
              <a:ahLst/>
              <a:cxnLst/>
              <a:rect l="l" t="t" r="r" b="b"/>
              <a:pathLst>
                <a:path w="6138523" h="69850">
                  <a:moveTo>
                    <a:pt x="5847693" y="0"/>
                  </a:moveTo>
                  <a:lnTo>
                    <a:pt x="0" y="0"/>
                  </a:lnTo>
                  <a:lnTo>
                    <a:pt x="0" y="69850"/>
                  </a:lnTo>
                  <a:lnTo>
                    <a:pt x="6138523" y="69850"/>
                  </a:lnTo>
                  <a:lnTo>
                    <a:pt x="6138523" y="0"/>
                  </a:lnTo>
                  <a:close/>
                </a:path>
              </a:pathLst>
            </a:custGeom>
            <a:solidFill>
              <a:srgbClr val="8B2332"/>
            </a:solidFill>
          </p:spPr>
        </p:sp>
      </p:grpSp>
      <p:pic>
        <p:nvPicPr>
          <p:cNvPr id="4" name="Graphic 3">
            <a:extLst>
              <a:ext uri="{FF2B5EF4-FFF2-40B4-BE49-F238E27FC236}">
                <a16:creationId xmlns:a16="http://schemas.microsoft.com/office/drawing/2014/main" id="{E6404C82-F522-2AD5-5368-F8B9F16BC8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37964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95302"/>
            <a:ext cx="7920475" cy="1325563"/>
          </a:xfrm>
        </p:spPr>
        <p:txBody>
          <a:bodyPr/>
          <a:lstStyle>
            <a:lvl1pPr>
              <a:defRPr>
                <a:latin typeface="BreveDisplay-Regular" panose="00000500000000000000" pitchFamily="50" charset="0"/>
              </a:defRPr>
            </a:lvl1pPr>
          </a:lstStyle>
          <a:p>
            <a:r>
              <a:rPr lang="en-US"/>
              <a:t>Click to edit Master title style</a:t>
            </a:r>
          </a:p>
        </p:txBody>
      </p:sp>
      <p:sp>
        <p:nvSpPr>
          <p:cNvPr id="3" name="Content Placeholder 2"/>
          <p:cNvSpPr>
            <a:spLocks noGrp="1"/>
          </p:cNvSpPr>
          <p:nvPr>
            <p:ph idx="1"/>
          </p:nvPr>
        </p:nvSpPr>
        <p:spPr>
          <a:xfrm>
            <a:off x="838200" y="2019802"/>
            <a:ext cx="7912100" cy="3732020"/>
          </a:xfrm>
        </p:spPr>
        <p:txBody>
          <a:bodyPr/>
          <a:lstStyle>
            <a:lvl1pPr>
              <a:defRPr>
                <a:latin typeface="Futura Std Book" panose="020B0502020204020303" pitchFamily="34" charset="0"/>
              </a:defRPr>
            </a:lvl1pPr>
            <a:lvl2pPr>
              <a:defRPr>
                <a:latin typeface="Futura Std Book" panose="020B0502020204020303" pitchFamily="34" charset="0"/>
              </a:defRPr>
            </a:lvl2pPr>
            <a:lvl3pPr>
              <a:defRPr>
                <a:latin typeface="Futura Std Book" panose="020B0502020204020303" pitchFamily="34" charset="0"/>
              </a:defRPr>
            </a:lvl3pPr>
            <a:lvl4pPr>
              <a:defRPr>
                <a:latin typeface="Futura Std Book" panose="020B0502020204020303" pitchFamily="34" charset="0"/>
              </a:defRPr>
            </a:lvl4pPr>
            <a:lvl5pPr>
              <a:defRPr>
                <a:latin typeface="Futura Std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2" name="Group 2"/>
          <p:cNvGrpSpPr/>
          <p:nvPr userDrawn="1"/>
        </p:nvGrpSpPr>
        <p:grpSpPr>
          <a:xfrm rot="5400000">
            <a:off x="6415258" y="-717427"/>
            <a:ext cx="1107693" cy="14323223"/>
            <a:chOff x="0" y="0"/>
            <a:chExt cx="573999" cy="6214411"/>
          </a:xfrm>
        </p:grpSpPr>
        <p:sp>
          <p:nvSpPr>
            <p:cNvPr id="33" name="Freeform 3"/>
            <p:cNvSpPr/>
            <p:nvPr/>
          </p:nvSpPr>
          <p:spPr>
            <a:xfrm>
              <a:off x="0" y="0"/>
              <a:ext cx="573999" cy="6214411"/>
            </a:xfrm>
            <a:custGeom>
              <a:avLst/>
              <a:gdLst/>
              <a:ahLst/>
              <a:cxnLst/>
              <a:rect l="l" t="t" r="r" b="b"/>
              <a:pathLst>
                <a:path w="573999" h="6214411">
                  <a:moveTo>
                    <a:pt x="0" y="0"/>
                  </a:moveTo>
                  <a:lnTo>
                    <a:pt x="573999" y="0"/>
                  </a:lnTo>
                  <a:lnTo>
                    <a:pt x="573999" y="6214411"/>
                  </a:lnTo>
                  <a:lnTo>
                    <a:pt x="0" y="6214411"/>
                  </a:lnTo>
                  <a:close/>
                </a:path>
              </a:pathLst>
            </a:custGeom>
            <a:solidFill>
              <a:srgbClr val="8B6F4B"/>
            </a:solidFill>
          </p:spPr>
        </p:sp>
      </p:grpSp>
      <p:grpSp>
        <p:nvGrpSpPr>
          <p:cNvPr id="69" name="Group 5"/>
          <p:cNvGrpSpPr/>
          <p:nvPr userDrawn="1"/>
        </p:nvGrpSpPr>
        <p:grpSpPr>
          <a:xfrm rot="5400000">
            <a:off x="6306174" y="-9112427"/>
            <a:ext cx="1601666" cy="18075401"/>
            <a:chOff x="0" y="0"/>
            <a:chExt cx="573999" cy="6214411"/>
          </a:xfrm>
        </p:grpSpPr>
        <p:sp>
          <p:nvSpPr>
            <p:cNvPr id="70" name="Freeform 6"/>
            <p:cNvSpPr/>
            <p:nvPr/>
          </p:nvSpPr>
          <p:spPr>
            <a:xfrm>
              <a:off x="0" y="0"/>
              <a:ext cx="573999" cy="6214411"/>
            </a:xfrm>
            <a:custGeom>
              <a:avLst/>
              <a:gdLst/>
              <a:ahLst/>
              <a:cxnLst/>
              <a:rect l="l" t="t" r="r" b="b"/>
              <a:pathLst>
                <a:path w="573999" h="6214411">
                  <a:moveTo>
                    <a:pt x="0" y="0"/>
                  </a:moveTo>
                  <a:lnTo>
                    <a:pt x="573999" y="0"/>
                  </a:lnTo>
                  <a:lnTo>
                    <a:pt x="573999" y="6214411"/>
                  </a:lnTo>
                  <a:lnTo>
                    <a:pt x="0" y="6214411"/>
                  </a:lnTo>
                  <a:close/>
                </a:path>
              </a:pathLst>
            </a:custGeom>
            <a:solidFill>
              <a:srgbClr val="7E0032"/>
            </a:solidFill>
          </p:spPr>
        </p:sp>
      </p:grpSp>
      <p:grpSp>
        <p:nvGrpSpPr>
          <p:cNvPr id="71" name="Group 7"/>
          <p:cNvGrpSpPr/>
          <p:nvPr userDrawn="1"/>
        </p:nvGrpSpPr>
        <p:grpSpPr>
          <a:xfrm rot="-10800000">
            <a:off x="-1743832" y="206723"/>
            <a:ext cx="16999873" cy="1411176"/>
            <a:chOff x="0" y="0"/>
            <a:chExt cx="6604704" cy="571500"/>
          </a:xfrm>
        </p:grpSpPr>
        <p:sp>
          <p:nvSpPr>
            <p:cNvPr id="72" name="Freeform 8"/>
            <p:cNvSpPr/>
            <p:nvPr/>
          </p:nvSpPr>
          <p:spPr>
            <a:xfrm>
              <a:off x="0" y="255270"/>
              <a:ext cx="6604704" cy="69850"/>
            </a:xfrm>
            <a:custGeom>
              <a:avLst/>
              <a:gdLst/>
              <a:ahLst/>
              <a:cxnLst/>
              <a:rect l="l" t="t" r="r" b="b"/>
              <a:pathLst>
                <a:path w="6604704" h="69850">
                  <a:moveTo>
                    <a:pt x="6313874" y="0"/>
                  </a:moveTo>
                  <a:lnTo>
                    <a:pt x="0" y="0"/>
                  </a:lnTo>
                  <a:lnTo>
                    <a:pt x="0" y="69850"/>
                  </a:lnTo>
                  <a:lnTo>
                    <a:pt x="6604704" y="69850"/>
                  </a:lnTo>
                  <a:lnTo>
                    <a:pt x="6604704" y="0"/>
                  </a:lnTo>
                  <a:close/>
                </a:path>
              </a:pathLst>
            </a:custGeom>
            <a:solidFill>
              <a:srgbClr val="8B2332"/>
            </a:solidFill>
          </p:spPr>
        </p:sp>
      </p:grpSp>
      <p:grpSp>
        <p:nvGrpSpPr>
          <p:cNvPr id="73" name="Group 9"/>
          <p:cNvGrpSpPr/>
          <p:nvPr userDrawn="1"/>
        </p:nvGrpSpPr>
        <p:grpSpPr>
          <a:xfrm rot="-10800000">
            <a:off x="-1743832" y="75865"/>
            <a:ext cx="16999873" cy="1411176"/>
            <a:chOff x="0" y="0"/>
            <a:chExt cx="6604704" cy="571500"/>
          </a:xfrm>
        </p:grpSpPr>
        <p:sp>
          <p:nvSpPr>
            <p:cNvPr id="74" name="Freeform 10"/>
            <p:cNvSpPr/>
            <p:nvPr/>
          </p:nvSpPr>
          <p:spPr>
            <a:xfrm>
              <a:off x="0" y="255270"/>
              <a:ext cx="6604704" cy="69850"/>
            </a:xfrm>
            <a:custGeom>
              <a:avLst/>
              <a:gdLst/>
              <a:ahLst/>
              <a:cxnLst/>
              <a:rect l="l" t="t" r="r" b="b"/>
              <a:pathLst>
                <a:path w="6604704" h="69850">
                  <a:moveTo>
                    <a:pt x="6313874" y="0"/>
                  </a:moveTo>
                  <a:lnTo>
                    <a:pt x="0" y="0"/>
                  </a:lnTo>
                  <a:lnTo>
                    <a:pt x="0" y="69850"/>
                  </a:lnTo>
                  <a:lnTo>
                    <a:pt x="6604704" y="69850"/>
                  </a:lnTo>
                  <a:lnTo>
                    <a:pt x="6604704" y="0"/>
                  </a:lnTo>
                  <a:close/>
                </a:path>
              </a:pathLst>
            </a:custGeom>
            <a:solidFill>
              <a:srgbClr val="D5BA74"/>
            </a:solidFill>
          </p:spPr>
        </p:sp>
      </p:grpSp>
      <p:grpSp>
        <p:nvGrpSpPr>
          <p:cNvPr id="75" name="Group 11"/>
          <p:cNvGrpSpPr/>
          <p:nvPr userDrawn="1"/>
        </p:nvGrpSpPr>
        <p:grpSpPr>
          <a:xfrm rot="-10800000">
            <a:off x="-1743832" y="380777"/>
            <a:ext cx="16999873" cy="1411176"/>
            <a:chOff x="0" y="0"/>
            <a:chExt cx="6604704" cy="571500"/>
          </a:xfrm>
        </p:grpSpPr>
        <p:sp>
          <p:nvSpPr>
            <p:cNvPr id="76" name="Freeform 12"/>
            <p:cNvSpPr/>
            <p:nvPr/>
          </p:nvSpPr>
          <p:spPr>
            <a:xfrm>
              <a:off x="0" y="255270"/>
              <a:ext cx="6604704" cy="69850"/>
            </a:xfrm>
            <a:custGeom>
              <a:avLst/>
              <a:gdLst/>
              <a:ahLst/>
              <a:cxnLst/>
              <a:rect l="l" t="t" r="r" b="b"/>
              <a:pathLst>
                <a:path w="6604704" h="69850">
                  <a:moveTo>
                    <a:pt x="6313874" y="0"/>
                  </a:moveTo>
                  <a:lnTo>
                    <a:pt x="0" y="0"/>
                  </a:lnTo>
                  <a:lnTo>
                    <a:pt x="0" y="69850"/>
                  </a:lnTo>
                  <a:lnTo>
                    <a:pt x="6604704" y="69850"/>
                  </a:lnTo>
                  <a:lnTo>
                    <a:pt x="6604704" y="0"/>
                  </a:lnTo>
                  <a:close/>
                </a:path>
              </a:pathLst>
            </a:custGeom>
            <a:solidFill>
              <a:srgbClr val="8B6F4B"/>
            </a:solidFill>
          </p:spPr>
        </p:sp>
      </p:grpSp>
      <p:pic>
        <p:nvPicPr>
          <p:cNvPr id="68" name="Picture 13"/>
          <p:cNvPicPr>
            <a:picLocks noChangeAspect="1"/>
          </p:cNvPicPr>
          <p:nvPr userDrawn="1"/>
        </p:nvPicPr>
        <p:blipFill>
          <a:blip r:embed="rId2"/>
          <a:srcRect/>
          <a:stretch>
            <a:fillRect/>
          </a:stretch>
        </p:blipFill>
        <p:spPr>
          <a:xfrm>
            <a:off x="-1796716" y="-5695442"/>
            <a:ext cx="24184703" cy="8662521"/>
          </a:xfrm>
          <a:prstGeom prst="rect">
            <a:avLst/>
          </a:prstGeom>
        </p:spPr>
      </p:pic>
      <p:pic>
        <p:nvPicPr>
          <p:cNvPr id="4" name="Graphic 3">
            <a:extLst>
              <a:ext uri="{FF2B5EF4-FFF2-40B4-BE49-F238E27FC236}">
                <a16:creationId xmlns:a16="http://schemas.microsoft.com/office/drawing/2014/main" id="{3F63F981-D927-DE04-E02D-CA3FCFFF3A5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65352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6" name="Group 2"/>
          <p:cNvGrpSpPr/>
          <p:nvPr userDrawn="1"/>
        </p:nvGrpSpPr>
        <p:grpSpPr>
          <a:xfrm>
            <a:off x="8872720" y="-2303484"/>
            <a:ext cx="5657850" cy="12609556"/>
            <a:chOff x="0" y="0"/>
            <a:chExt cx="1913890" cy="4265455"/>
          </a:xfrm>
        </p:grpSpPr>
        <p:sp>
          <p:nvSpPr>
            <p:cNvPr id="17"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Title 1"/>
          <p:cNvSpPr>
            <a:spLocks noGrp="1"/>
          </p:cNvSpPr>
          <p:nvPr>
            <p:ph type="title"/>
          </p:nvPr>
        </p:nvSpPr>
        <p:spPr>
          <a:xfrm>
            <a:off x="831850" y="742611"/>
            <a:ext cx="7867650" cy="2852737"/>
          </a:xfrm>
        </p:spPr>
        <p:txBody>
          <a:bodyPr anchor="b"/>
          <a:lstStyle>
            <a:lvl1pPr>
              <a:defRPr sz="6000">
                <a:latin typeface="BreveDisplay-Regular" panose="00000500000000000000" pitchFamily="50" charset="0"/>
              </a:defRPr>
            </a:lvl1pPr>
          </a:lstStyle>
          <a:p>
            <a:r>
              <a:rPr lang="en-US"/>
              <a:t>Click to edit Master title style</a:t>
            </a:r>
          </a:p>
        </p:txBody>
      </p:sp>
      <p:sp>
        <p:nvSpPr>
          <p:cNvPr id="3" name="Text Placeholder 2"/>
          <p:cNvSpPr>
            <a:spLocks noGrp="1"/>
          </p:cNvSpPr>
          <p:nvPr>
            <p:ph type="body" idx="1"/>
          </p:nvPr>
        </p:nvSpPr>
        <p:spPr>
          <a:xfrm>
            <a:off x="831850" y="3619460"/>
            <a:ext cx="7867650" cy="1252537"/>
          </a:xfrm>
        </p:spPr>
        <p:txBody>
          <a:bodyPr/>
          <a:lstStyle>
            <a:lvl1pPr marL="0" indent="0">
              <a:buNone/>
              <a:defRPr sz="2400">
                <a:solidFill>
                  <a:schemeClr val="tx1">
                    <a:tint val="75000"/>
                  </a:schemeClr>
                </a:solidFill>
                <a:latin typeface="Futura Std Book" panose="020B05020202040203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4"/>
          <p:cNvGrpSpPr/>
          <p:nvPr userDrawn="1"/>
        </p:nvGrpSpPr>
        <p:grpSpPr>
          <a:xfrm>
            <a:off x="9865101" y="-2002657"/>
            <a:ext cx="4117975" cy="3608456"/>
            <a:chOff x="0" y="0"/>
            <a:chExt cx="6202680" cy="5372100"/>
          </a:xfrm>
        </p:grpSpPr>
        <p:sp>
          <p:nvSpPr>
            <p:cNvPr id="9"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0" name="Group 6"/>
          <p:cNvGrpSpPr/>
          <p:nvPr userDrawn="1"/>
        </p:nvGrpSpPr>
        <p:grpSpPr>
          <a:xfrm>
            <a:off x="9045365" y="5270327"/>
            <a:ext cx="6413585" cy="5554764"/>
            <a:chOff x="0" y="0"/>
            <a:chExt cx="6202680" cy="5372100"/>
          </a:xfrm>
        </p:grpSpPr>
        <p:sp>
          <p:nvSpPr>
            <p:cNvPr id="11"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2" name="Group 8"/>
          <p:cNvGrpSpPr/>
          <p:nvPr userDrawn="1"/>
        </p:nvGrpSpPr>
        <p:grpSpPr>
          <a:xfrm>
            <a:off x="7532421" y="2472481"/>
            <a:ext cx="4398892" cy="3775251"/>
            <a:chOff x="0" y="0"/>
            <a:chExt cx="6350000" cy="5532120"/>
          </a:xfrm>
        </p:grpSpPr>
        <p:sp>
          <p:nvSpPr>
            <p:cNvPr id="13"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4" name="Group 10"/>
          <p:cNvGrpSpPr/>
          <p:nvPr userDrawn="1"/>
        </p:nvGrpSpPr>
        <p:grpSpPr>
          <a:xfrm>
            <a:off x="8888768" y="600758"/>
            <a:ext cx="3640121" cy="3365006"/>
            <a:chOff x="0" y="0"/>
            <a:chExt cx="6350000" cy="5532120"/>
          </a:xfrm>
        </p:grpSpPr>
        <p:sp>
          <p:nvSpPr>
            <p:cNvPr id="15"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4" name="Graphic 3">
            <a:extLst>
              <a:ext uri="{FF2B5EF4-FFF2-40B4-BE49-F238E27FC236}">
                <a16:creationId xmlns:a16="http://schemas.microsoft.com/office/drawing/2014/main" id="{EFF86F92-4B2C-33FE-00A6-B674E3D3E7C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317230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2"/>
          <p:cNvGrpSpPr/>
          <p:nvPr userDrawn="1"/>
        </p:nvGrpSpPr>
        <p:grpSpPr>
          <a:xfrm>
            <a:off x="8872720" y="-2303484"/>
            <a:ext cx="5657850" cy="12609556"/>
            <a:chOff x="0" y="0"/>
            <a:chExt cx="1913890" cy="4265455"/>
          </a:xfrm>
        </p:grpSpPr>
        <p:sp>
          <p:nvSpPr>
            <p:cNvPr id="18" name="Freeform 3"/>
            <p:cNvSpPr/>
            <p:nvPr/>
          </p:nvSpPr>
          <p:spPr>
            <a:xfrm>
              <a:off x="0" y="0"/>
              <a:ext cx="1913890" cy="4265455"/>
            </a:xfrm>
            <a:custGeom>
              <a:avLst/>
              <a:gdLst/>
              <a:ahLst/>
              <a:cxnLst/>
              <a:rect l="l" t="t" r="r" b="b"/>
              <a:pathLst>
                <a:path w="1913890" h="4265455">
                  <a:moveTo>
                    <a:pt x="0" y="0"/>
                  </a:moveTo>
                  <a:lnTo>
                    <a:pt x="1913890" y="0"/>
                  </a:lnTo>
                  <a:lnTo>
                    <a:pt x="1913890" y="4265455"/>
                  </a:lnTo>
                  <a:lnTo>
                    <a:pt x="0" y="4265455"/>
                  </a:lnTo>
                  <a:close/>
                </a:path>
              </a:pathLst>
            </a:custGeom>
            <a:solidFill>
              <a:srgbClr val="8B2332"/>
            </a:solidFill>
          </p:spPr>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1710EA7-F6D1-453F-A092-61BA0EE9AB58}" type="slidenum">
              <a:rPr lang="en-US" smtClean="0"/>
              <a:t>‹#›</a:t>
            </a:fld>
            <a:endParaRPr lang="en-US"/>
          </a:p>
        </p:txBody>
      </p:sp>
      <p:grpSp>
        <p:nvGrpSpPr>
          <p:cNvPr id="9" name="Group 4"/>
          <p:cNvGrpSpPr/>
          <p:nvPr userDrawn="1"/>
        </p:nvGrpSpPr>
        <p:grpSpPr>
          <a:xfrm>
            <a:off x="9865101" y="-2002657"/>
            <a:ext cx="4117975" cy="3608456"/>
            <a:chOff x="0" y="0"/>
            <a:chExt cx="6202680" cy="5372100"/>
          </a:xfrm>
        </p:grpSpPr>
        <p:sp>
          <p:nvSpPr>
            <p:cNvPr id="10"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1" name="Group 6"/>
          <p:cNvGrpSpPr/>
          <p:nvPr userDrawn="1"/>
        </p:nvGrpSpPr>
        <p:grpSpPr>
          <a:xfrm>
            <a:off x="9045365" y="5270327"/>
            <a:ext cx="6413585" cy="5554764"/>
            <a:chOff x="0" y="0"/>
            <a:chExt cx="6202680" cy="5372100"/>
          </a:xfrm>
        </p:grpSpPr>
        <p:sp>
          <p:nvSpPr>
            <p:cNvPr id="12"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EAD4AA">
                <a:alpha val="9803"/>
              </a:srgbClr>
            </a:solidFill>
          </p:spPr>
        </p:sp>
      </p:grpSp>
      <p:grpSp>
        <p:nvGrpSpPr>
          <p:cNvPr id="13" name="Group 8"/>
          <p:cNvGrpSpPr/>
          <p:nvPr userDrawn="1"/>
        </p:nvGrpSpPr>
        <p:grpSpPr>
          <a:xfrm>
            <a:off x="7532421" y="2472481"/>
            <a:ext cx="4398892" cy="3775251"/>
            <a:chOff x="0" y="0"/>
            <a:chExt cx="6350000" cy="5532120"/>
          </a:xfrm>
        </p:grpSpPr>
        <p:sp>
          <p:nvSpPr>
            <p:cNvPr id="14"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grpSp>
        <p:nvGrpSpPr>
          <p:cNvPr id="15" name="Group 10"/>
          <p:cNvGrpSpPr/>
          <p:nvPr userDrawn="1"/>
        </p:nvGrpSpPr>
        <p:grpSpPr>
          <a:xfrm>
            <a:off x="8888768" y="600758"/>
            <a:ext cx="3640121" cy="3365006"/>
            <a:chOff x="0" y="0"/>
            <a:chExt cx="6350000" cy="5532120"/>
          </a:xfrm>
        </p:grpSpPr>
        <p:sp>
          <p:nvSpPr>
            <p:cNvPr id="16" name="Freeform 11"/>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4F3ED">
                <a:alpha val="9803"/>
              </a:srgbClr>
            </a:solidFill>
          </p:spPr>
        </p:sp>
      </p:grpSp>
      <p:pic>
        <p:nvPicPr>
          <p:cNvPr id="5" name="Graphic 4">
            <a:extLst>
              <a:ext uri="{FF2B5EF4-FFF2-40B4-BE49-F238E27FC236}">
                <a16:creationId xmlns:a16="http://schemas.microsoft.com/office/drawing/2014/main" id="{ECEC2941-C1A4-A560-0239-22E5F097020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5365" y="6247732"/>
            <a:ext cx="2855155" cy="456825"/>
          </a:xfrm>
          <a:prstGeom prst="rect">
            <a:avLst/>
          </a:prstGeom>
        </p:spPr>
      </p:pic>
    </p:spTree>
    <p:extLst>
      <p:ext uri="{BB962C8B-B14F-4D97-AF65-F5344CB8AC3E}">
        <p14:creationId xmlns:p14="http://schemas.microsoft.com/office/powerpoint/2010/main" val="2430124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119F6-82E7-4E9C-81C6-4587638D493F}" type="datetimeFigureOut">
              <a:rPr lang="en-US" smtClean="0"/>
              <a:t>5/23/2025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10EA7-F6D1-453F-A092-61BA0EE9AB58}" type="slidenum">
              <a:rPr lang="en-US" smtClean="0"/>
              <a:t>‹#›</a:t>
            </a:fld>
            <a:endParaRPr lang="en-US"/>
          </a:p>
        </p:txBody>
      </p:sp>
    </p:spTree>
    <p:extLst>
      <p:ext uri="{BB962C8B-B14F-4D97-AF65-F5344CB8AC3E}">
        <p14:creationId xmlns:p14="http://schemas.microsoft.com/office/powerpoint/2010/main" val="356461675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12" r:id="rId10"/>
    <p:sldLayoutId id="2147483796" r:id="rId11"/>
    <p:sldLayoutId id="2147483780" r:id="rId12"/>
    <p:sldLayoutId id="2147483764" r:id="rId13"/>
    <p:sldLayoutId id="2147483748" r:id="rId14"/>
    <p:sldLayoutId id="2147483732" r:id="rId15"/>
    <p:sldLayoutId id="2147483716" r:id="rId16"/>
    <p:sldLayoutId id="2147483700" r:id="rId17"/>
    <p:sldLayoutId id="2147483684" r:id="rId18"/>
    <p:sldLayoutId id="2147483668" r:id="rId19"/>
    <p:sldLayoutId id="2147483649" r:id="rId20"/>
    <p:sldLayoutId id="2147483650" r:id="rId21"/>
    <p:sldLayoutId id="2147483665" r:id="rId22"/>
    <p:sldLayoutId id="2147483663" r:id="rId23"/>
    <p:sldLayoutId id="2147483664" r:id="rId24"/>
    <p:sldLayoutId id="2147483653" r:id="rId25"/>
    <p:sldLayoutId id="2147483835" r:id="rId26"/>
    <p:sldLayoutId id="2147483836" r:id="rId27"/>
    <p:sldLayoutId id="2147483837" r:id="rId28"/>
    <p:sldLayoutId id="2147483838" r:id="rId29"/>
    <p:sldLayoutId id="2147483839" r:id="rId30"/>
    <p:sldLayoutId id="2147483840" r:id="rId31"/>
    <p:sldLayoutId id="2147483841" r:id="rId32"/>
    <p:sldLayoutId id="2147483655"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hyperlink" Target="mailto:goncalo.martins@du.edu"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hyperlink" Target="mailto:breigh.roszelle@du.edu" TargetMode="External"/><Relationship Id="rId5" Type="http://schemas.openxmlformats.org/officeDocument/2006/relationships/image" Target="../media/image9.jpeg"/><Relationship Id="rId10" Type="http://schemas.openxmlformats.org/officeDocument/2006/relationships/image" Target="../media/image11.jpeg"/><Relationship Id="rId4" Type="http://schemas.openxmlformats.org/officeDocument/2006/relationships/hyperlink" Target="mailto:meredith.corley@du.edu" TargetMode="External"/><Relationship Id="rId9" Type="http://schemas.openxmlformats.org/officeDocument/2006/relationships/hyperlink" Target="mailto:jason.roney@d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www.du.edu/sites/default/files/2025-05/Math%20Advising%20FAQ%202025.pdf"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s://www.du.edu/sites/default/files/2025-05/Math%20Advising%20FAQ%202025.pdf"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hyperlink" Target="https://www.du.edu/sites/default/files/2025-05/Math%20Advising%20FAQ%202025.pdf"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mailto:meredith.corley@du.edu" TargetMode="External"/><Relationship Id="rId7"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18.jpeg"/><Relationship Id="rId5" Type="http://schemas.openxmlformats.org/officeDocument/2006/relationships/hyperlink" Target="mailto:breigh.roszelle@du.edu" TargetMode="External"/><Relationship Id="rId4" Type="http://schemas.openxmlformats.org/officeDocument/2006/relationships/hyperlink" Target="mailto:goncalo.martins@d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4D74745-27BC-8086-58CE-C88421CB2A65}"/>
              </a:ext>
            </a:extLst>
          </p:cNvPr>
          <p:cNvPicPr>
            <a:picLocks noChangeAspect="1"/>
          </p:cNvPicPr>
          <p:nvPr/>
        </p:nvPicPr>
        <p:blipFill>
          <a:blip r:embed="rId3"/>
          <a:srcRect l="14765" t="4086" b="18851"/>
          <a:stretch>
            <a:fillRect/>
          </a:stretch>
        </p:blipFill>
        <p:spPr>
          <a:xfrm>
            <a:off x="2983230" y="97196"/>
            <a:ext cx="9029021" cy="5442219"/>
          </a:xfrm>
          <a:prstGeom prst="rect">
            <a:avLst/>
          </a:prstGeom>
        </p:spPr>
      </p:pic>
      <p:sp>
        <p:nvSpPr>
          <p:cNvPr id="8" name="TextBox 9">
            <a:extLst>
              <a:ext uri="{FF2B5EF4-FFF2-40B4-BE49-F238E27FC236}">
                <a16:creationId xmlns:a16="http://schemas.microsoft.com/office/drawing/2014/main" id="{E3EA7FA0-5785-6A0B-60E6-52AE6164F521}"/>
              </a:ext>
            </a:extLst>
          </p:cNvPr>
          <p:cNvSpPr txBox="1"/>
          <p:nvPr/>
        </p:nvSpPr>
        <p:spPr>
          <a:xfrm>
            <a:off x="179749" y="2313693"/>
            <a:ext cx="3935051" cy="1567673"/>
          </a:xfrm>
          <a:prstGeom prst="rect">
            <a:avLst/>
          </a:prstGeom>
          <a:solidFill>
            <a:srgbClr val="F2F2F2"/>
          </a:solidFill>
        </p:spPr>
        <p:txBody>
          <a:bodyPr wrap="square" lIns="0" tIns="0" rIns="0" bIns="0" rtlCol="0" anchor="t">
            <a:spAutoFit/>
          </a:bodyPr>
          <a:lstStyle/>
          <a:p>
            <a:pPr algn="ctr">
              <a:lnSpc>
                <a:spcPts val="6400"/>
              </a:lnSpc>
              <a:spcBef>
                <a:spcPct val="0"/>
              </a:spcBef>
            </a:pPr>
            <a:r>
              <a:rPr lang="en-US" sz="4267" spc="384" dirty="0">
                <a:solidFill>
                  <a:srgbClr val="000000"/>
                </a:solidFill>
                <a:latin typeface="Futura Std 1"/>
              </a:rPr>
              <a:t>First Quarter Advising</a:t>
            </a:r>
          </a:p>
        </p:txBody>
      </p:sp>
    </p:spTree>
    <p:extLst>
      <p:ext uri="{BB962C8B-B14F-4D97-AF65-F5344CB8AC3E}">
        <p14:creationId xmlns:p14="http://schemas.microsoft.com/office/powerpoint/2010/main" val="549760233"/>
      </p:ext>
    </p:extLst>
  </p:cSld>
  <p:clrMapOvr>
    <a:masterClrMapping/>
  </p:clrMapOvr>
  <mc:AlternateContent xmlns:mc="http://schemas.openxmlformats.org/markup-compatibility/2006" xmlns:p14="http://schemas.microsoft.com/office/powerpoint/2010/main">
    <mc:Choice Requires="p14">
      <p:transition spd="slow" p14:dur="2000" advTm="21090"/>
    </mc:Choice>
    <mc:Fallback xmlns="">
      <p:transition spd="slow" advTm="210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70FA66-0DB0-2920-42BE-7586DBBFA0C2}"/>
              </a:ext>
            </a:extLst>
          </p:cNvPr>
          <p:cNvSpPr/>
          <p:nvPr/>
        </p:nvSpPr>
        <p:spPr>
          <a:xfrm>
            <a:off x="8501268" y="1"/>
            <a:ext cx="3771303"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685800" y="419277"/>
            <a:ext cx="6340642" cy="522066"/>
          </a:xfrm>
          <a:prstGeom prst="rect">
            <a:avLst/>
          </a:prstGeom>
        </p:spPr>
        <p:txBody>
          <a:bodyPr wrap="square" lIns="0" tIns="0" rIns="0" bIns="0" rtlCol="0" anchor="t">
            <a:spAutoFit/>
          </a:bodyPr>
          <a:lstStyle/>
          <a:p>
            <a:pPr>
              <a:lnSpc>
                <a:spcPts val="4648"/>
              </a:lnSpc>
            </a:pPr>
            <a:r>
              <a:rPr lang="en-US" sz="2800" spc="19" dirty="0">
                <a:solidFill>
                  <a:srgbClr val="000000"/>
                </a:solidFill>
                <a:latin typeface="Futura Std 1 Bold"/>
              </a:rPr>
              <a:t>Important Departmental Contacts</a:t>
            </a:r>
          </a:p>
        </p:txBody>
      </p:sp>
      <p:grpSp>
        <p:nvGrpSpPr>
          <p:cNvPr id="5" name="Group 5"/>
          <p:cNvGrpSpPr/>
          <p:nvPr/>
        </p:nvGrpSpPr>
        <p:grpSpPr>
          <a:xfrm rot="-5400000">
            <a:off x="16427" y="-16426"/>
            <a:ext cx="2717657" cy="2750511"/>
            <a:chOff x="0" y="0"/>
            <a:chExt cx="5435314" cy="5501022"/>
          </a:xfrm>
        </p:grpSpPr>
        <p:grpSp>
          <p:nvGrpSpPr>
            <p:cNvPr id="6" name="Group 6"/>
            <p:cNvGrpSpPr/>
            <p:nvPr/>
          </p:nvGrpSpPr>
          <p:grpSpPr>
            <a:xfrm>
              <a:off x="0" y="0"/>
              <a:ext cx="5404647" cy="491981"/>
              <a:chOff x="0" y="0"/>
              <a:chExt cx="2843789" cy="258868"/>
            </a:xfrm>
          </p:grpSpPr>
          <p:sp>
            <p:nvSpPr>
              <p:cNvPr id="7" name="Freeform 7"/>
              <p:cNvSpPr/>
              <p:nvPr/>
            </p:nvSpPr>
            <p:spPr>
              <a:xfrm>
                <a:off x="0" y="0"/>
                <a:ext cx="2843789" cy="258868"/>
              </a:xfrm>
              <a:custGeom>
                <a:avLst/>
                <a:gdLst/>
                <a:ahLst/>
                <a:cxnLst/>
                <a:rect l="l" t="t" r="r" b="b"/>
                <a:pathLst>
                  <a:path w="2843789" h="258868">
                    <a:moveTo>
                      <a:pt x="0" y="0"/>
                    </a:moveTo>
                    <a:lnTo>
                      <a:pt x="2843789" y="0"/>
                    </a:lnTo>
                    <a:lnTo>
                      <a:pt x="2843789" y="258868"/>
                    </a:lnTo>
                    <a:lnTo>
                      <a:pt x="0" y="258868"/>
                    </a:lnTo>
                    <a:close/>
                  </a:path>
                </a:pathLst>
              </a:custGeom>
              <a:solidFill>
                <a:srgbClr val="8B2332"/>
              </a:solidFill>
            </p:spPr>
            <p:txBody>
              <a:bodyPr/>
              <a:lstStyle/>
              <a:p>
                <a:endParaRPr lang="en-US"/>
              </a:p>
            </p:txBody>
          </p:sp>
        </p:grpSp>
        <p:grpSp>
          <p:nvGrpSpPr>
            <p:cNvPr id="8" name="Group 8"/>
            <p:cNvGrpSpPr/>
            <p:nvPr/>
          </p:nvGrpSpPr>
          <p:grpSpPr>
            <a:xfrm rot="-5400000">
              <a:off x="2443466" y="2509174"/>
              <a:ext cx="5491715" cy="491981"/>
              <a:chOff x="0" y="0"/>
              <a:chExt cx="2889602" cy="258868"/>
            </a:xfrm>
          </p:grpSpPr>
          <p:sp>
            <p:nvSpPr>
              <p:cNvPr id="9" name="Freeform 9"/>
              <p:cNvSpPr/>
              <p:nvPr/>
            </p:nvSpPr>
            <p:spPr>
              <a:xfrm>
                <a:off x="0" y="0"/>
                <a:ext cx="2889602" cy="258868"/>
              </a:xfrm>
              <a:custGeom>
                <a:avLst/>
                <a:gdLst/>
                <a:ahLst/>
                <a:cxnLst/>
                <a:rect l="l" t="t" r="r" b="b"/>
                <a:pathLst>
                  <a:path w="2889602" h="258868">
                    <a:moveTo>
                      <a:pt x="0" y="0"/>
                    </a:moveTo>
                    <a:lnTo>
                      <a:pt x="2889602" y="0"/>
                    </a:lnTo>
                    <a:lnTo>
                      <a:pt x="2889602" y="258868"/>
                    </a:lnTo>
                    <a:lnTo>
                      <a:pt x="0" y="258868"/>
                    </a:lnTo>
                    <a:close/>
                  </a:path>
                </a:pathLst>
              </a:custGeom>
              <a:solidFill>
                <a:srgbClr val="8B2332"/>
              </a:solidFill>
            </p:spPr>
            <p:txBody>
              <a:bodyPr/>
              <a:lstStyle/>
              <a:p>
                <a:endParaRPr lang="en-US"/>
              </a:p>
            </p:txBody>
          </p:sp>
        </p:grpSp>
      </p:grpSp>
      <p:pic>
        <p:nvPicPr>
          <p:cNvPr id="1026" name="Picture 2" descr="Jason Roney">
            <a:extLst>
              <a:ext uri="{FF2B5EF4-FFF2-40B4-BE49-F238E27FC236}">
                <a16:creationId xmlns:a16="http://schemas.microsoft.com/office/drawing/2014/main" id="{839C2BBA-79F6-4D97-11AF-988FC6A11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711" y="747928"/>
            <a:ext cx="3357880" cy="4341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4B2547-57A7-2CB7-01FE-2F1FC46594C3}"/>
              </a:ext>
            </a:extLst>
          </p:cNvPr>
          <p:cNvSpPr/>
          <p:nvPr/>
        </p:nvSpPr>
        <p:spPr>
          <a:xfrm>
            <a:off x="2070355" y="1511226"/>
            <a:ext cx="5741601" cy="851452"/>
          </a:xfrm>
          <a:prstGeom prst="rect">
            <a:avLst/>
          </a:prstGeom>
        </p:spPr>
        <p:txBody>
          <a:bodyPr wrap="square">
            <a:spAutoFit/>
          </a:bodyPr>
          <a:lstStyle/>
          <a:p>
            <a:r>
              <a:rPr lang="en-US" sz="2133" dirty="0">
                <a:latin typeface="Century Gothic" panose="020B0502020202020204" pitchFamily="34" charset="0"/>
              </a:rPr>
              <a:t>Meredith Corley</a:t>
            </a:r>
          </a:p>
          <a:p>
            <a:r>
              <a:rPr lang="en-US" sz="1400" dirty="0">
                <a:latin typeface="Century Gothic" panose="020B0502020202020204" pitchFamily="34" charset="0"/>
              </a:rPr>
              <a:t>Computer Science Advising Related Questions</a:t>
            </a:r>
          </a:p>
          <a:p>
            <a:r>
              <a:rPr lang="en-US" sz="1400" dirty="0">
                <a:latin typeface="Century Gothic" panose="020B0502020202020204" pitchFamily="34" charset="0"/>
                <a:hlinkClick r:id="rId4"/>
              </a:rPr>
              <a:t>meredith.corley@du.edu</a:t>
            </a:r>
            <a:r>
              <a:rPr lang="en-US" sz="1400" dirty="0">
                <a:latin typeface="Century Gothic" panose="020B0502020202020204" pitchFamily="34" charset="0"/>
              </a:rPr>
              <a:t> </a:t>
            </a:r>
          </a:p>
        </p:txBody>
      </p:sp>
      <p:pic>
        <p:nvPicPr>
          <p:cNvPr id="10" name="Picture 4" descr="Breigh Roszelle headshot">
            <a:extLst>
              <a:ext uri="{FF2B5EF4-FFF2-40B4-BE49-F238E27FC236}">
                <a16:creationId xmlns:a16="http://schemas.microsoft.com/office/drawing/2014/main" id="{22AE6210-5CFF-F3C8-2F76-4AC45B279A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02771"/>
            <a:ext cx="1272260" cy="17022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516F73D-A077-21B2-5126-9D16CC42414D}"/>
              </a:ext>
            </a:extLst>
          </p:cNvPr>
          <p:cNvSpPr/>
          <p:nvPr/>
        </p:nvSpPr>
        <p:spPr>
          <a:xfrm>
            <a:off x="2070357" y="3429000"/>
            <a:ext cx="4751068" cy="1066895"/>
          </a:xfrm>
          <a:prstGeom prst="rect">
            <a:avLst/>
          </a:prstGeom>
        </p:spPr>
        <p:txBody>
          <a:bodyPr wrap="square">
            <a:spAutoFit/>
          </a:bodyPr>
          <a:lstStyle/>
          <a:p>
            <a:r>
              <a:rPr lang="en-US" sz="2133" dirty="0">
                <a:latin typeface="Century Gothic" panose="020B0502020202020204" pitchFamily="34" charset="0"/>
              </a:rPr>
              <a:t>Dr. Breigh Roszelle</a:t>
            </a:r>
          </a:p>
          <a:p>
            <a:r>
              <a:rPr lang="en-US" sz="1400" dirty="0">
                <a:latin typeface="Century Gothic" panose="020B0502020202020204" pitchFamily="34" charset="0"/>
              </a:rPr>
              <a:t>Mechanical Engineering or Undeclared Engineering Advising Related Questions</a:t>
            </a:r>
          </a:p>
          <a:p>
            <a:r>
              <a:rPr lang="en-US" sz="1400" dirty="0">
                <a:latin typeface="Century Gothic" panose="020B0502020202020204" pitchFamily="34" charset="0"/>
                <a:hlinkClick r:id="rId6"/>
              </a:rPr>
              <a:t>breigh.roszelle@du.edu</a:t>
            </a:r>
            <a:r>
              <a:rPr lang="en-US" sz="1400" dirty="0">
                <a:latin typeface="Century Gothic" panose="020B0502020202020204" pitchFamily="34" charset="0"/>
              </a:rPr>
              <a:t> </a:t>
            </a:r>
          </a:p>
        </p:txBody>
      </p:sp>
      <p:pic>
        <p:nvPicPr>
          <p:cNvPr id="15" name="Picture 2" descr="Goncalo Martins">
            <a:extLst>
              <a:ext uri="{FF2B5EF4-FFF2-40B4-BE49-F238E27FC236}">
                <a16:creationId xmlns:a16="http://schemas.microsoft.com/office/drawing/2014/main" id="{CDBF9054-7A67-A9BE-0F28-B46C8A9BFE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018910"/>
            <a:ext cx="1272260" cy="16449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1BC98B1-B2A6-FDDB-C6D4-E287517CA9A7}"/>
              </a:ext>
            </a:extLst>
          </p:cNvPr>
          <p:cNvSpPr/>
          <p:nvPr/>
        </p:nvSpPr>
        <p:spPr>
          <a:xfrm>
            <a:off x="2070355" y="5346774"/>
            <a:ext cx="5741601" cy="851452"/>
          </a:xfrm>
          <a:prstGeom prst="rect">
            <a:avLst/>
          </a:prstGeom>
        </p:spPr>
        <p:txBody>
          <a:bodyPr wrap="square">
            <a:spAutoFit/>
          </a:bodyPr>
          <a:lstStyle/>
          <a:p>
            <a:r>
              <a:rPr lang="en-US" sz="2133" dirty="0">
                <a:latin typeface="Century Gothic" panose="020B0502020202020204" pitchFamily="34" charset="0"/>
              </a:rPr>
              <a:t>Dr. Goncalo Martins</a:t>
            </a:r>
          </a:p>
          <a:p>
            <a:r>
              <a:rPr lang="en-US" sz="1400" dirty="0">
                <a:latin typeface="Century Gothic" panose="020B0502020202020204" pitchFamily="34" charset="0"/>
              </a:rPr>
              <a:t>Computer or Electrical Engineering Advising Related Questions</a:t>
            </a:r>
          </a:p>
          <a:p>
            <a:r>
              <a:rPr lang="en-US" sz="1400" dirty="0">
                <a:latin typeface="Century Gothic" panose="020B0502020202020204" pitchFamily="34" charset="0"/>
                <a:hlinkClick r:id="rId8"/>
              </a:rPr>
              <a:t>goncalo.martins@du.edu</a:t>
            </a:r>
            <a:r>
              <a:rPr lang="en-US" sz="1400" dirty="0">
                <a:latin typeface="Century Gothic" panose="020B0502020202020204" pitchFamily="34" charset="0"/>
              </a:rPr>
              <a:t> </a:t>
            </a:r>
          </a:p>
        </p:txBody>
      </p:sp>
      <p:sp>
        <p:nvSpPr>
          <p:cNvPr id="17" name="Rectangle 16">
            <a:extLst>
              <a:ext uri="{FF2B5EF4-FFF2-40B4-BE49-F238E27FC236}">
                <a16:creationId xmlns:a16="http://schemas.microsoft.com/office/drawing/2014/main" id="{0C0CD531-9BF2-B633-E5CB-ADB2239D1735}"/>
              </a:ext>
            </a:extLst>
          </p:cNvPr>
          <p:cNvSpPr/>
          <p:nvPr/>
        </p:nvSpPr>
        <p:spPr>
          <a:xfrm>
            <a:off x="8089513" y="5089431"/>
            <a:ext cx="4874861" cy="1169551"/>
          </a:xfrm>
          <a:prstGeom prst="rect">
            <a:avLst/>
          </a:prstGeom>
        </p:spPr>
        <p:txBody>
          <a:bodyPr wrap="square">
            <a:spAutoFit/>
          </a:bodyPr>
          <a:lstStyle/>
          <a:p>
            <a:r>
              <a:rPr lang="en-US" sz="2400" b="1" dirty="0">
                <a:latin typeface="Century Gothic" panose="020B0502020202020204" pitchFamily="34" charset="0"/>
              </a:rPr>
              <a:t>Dr. Jason Roney</a:t>
            </a:r>
          </a:p>
          <a:p>
            <a:r>
              <a:rPr lang="en-US" sz="1600" b="1" dirty="0">
                <a:latin typeface="Century Gothic" panose="020B0502020202020204" pitchFamily="34" charset="0"/>
              </a:rPr>
              <a:t>Assoc. Dean of Undergraduate Studies</a:t>
            </a:r>
          </a:p>
          <a:p>
            <a:r>
              <a:rPr lang="en-US" sz="1600" b="1" dirty="0">
                <a:solidFill>
                  <a:srgbClr val="0070C0"/>
                </a:solidFill>
                <a:latin typeface="Century Gothic" panose="020B0502020202020204" pitchFamily="34" charset="0"/>
                <a:hlinkClick r:id="rId9">
                  <a:extLst>
                    <a:ext uri="{A12FA001-AC4F-418D-AE19-62706E023703}">
                      <ahyp:hlinkClr xmlns:ahyp="http://schemas.microsoft.com/office/drawing/2018/hyperlinkcolor" val="tx"/>
                    </a:ext>
                  </a:extLst>
                </a:hlinkClick>
              </a:rPr>
              <a:t>jason.roney@du.edu</a:t>
            </a:r>
            <a:r>
              <a:rPr lang="en-US" sz="1600" b="1" dirty="0">
                <a:solidFill>
                  <a:srgbClr val="0070C0"/>
                </a:solidFill>
                <a:latin typeface="Century Gothic" panose="020B0502020202020204" pitchFamily="34" charset="0"/>
              </a:rPr>
              <a:t> </a:t>
            </a:r>
          </a:p>
          <a:p>
            <a:endParaRPr lang="en-US" sz="1400" dirty="0">
              <a:latin typeface="Century Gothic" panose="020B0502020202020204" pitchFamily="34" charset="0"/>
            </a:endParaRPr>
          </a:p>
        </p:txBody>
      </p:sp>
      <p:pic>
        <p:nvPicPr>
          <p:cNvPr id="1032" name="Picture 8" descr="Meredith Corley and Pippen Corley, her dog">
            <a:extLst>
              <a:ext uri="{FF2B5EF4-FFF2-40B4-BE49-F238E27FC236}">
                <a16:creationId xmlns:a16="http://schemas.microsoft.com/office/drawing/2014/main" id="{8ABE8146-3EE9-B594-5904-7E8176D177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073" y="1186632"/>
            <a:ext cx="1272261" cy="1702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3663"/>
    </mc:Choice>
    <mc:Fallback xmlns="">
      <p:transition spd="slow" advTm="336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985FC-2286-59DC-8046-48507AE14E5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7971658-0BFE-3D65-C0EB-3D40EDD2D7FE}"/>
              </a:ext>
            </a:extLst>
          </p:cNvPr>
          <p:cNvSpPr txBox="1"/>
          <p:nvPr/>
        </p:nvSpPr>
        <p:spPr>
          <a:xfrm>
            <a:off x="685800" y="508000"/>
            <a:ext cx="5918200" cy="533992"/>
          </a:xfrm>
          <a:prstGeom prst="rect">
            <a:avLst/>
          </a:prstGeom>
        </p:spPr>
        <p:txBody>
          <a:bodyPr wrap="square" lIns="0" tIns="0" rIns="0" bIns="0" rtlCol="0" anchor="t">
            <a:spAutoFit/>
          </a:bodyPr>
          <a:lstStyle/>
          <a:p>
            <a:pPr>
              <a:lnSpc>
                <a:spcPts val="4648"/>
              </a:lnSpc>
            </a:pPr>
            <a:r>
              <a:rPr lang="en-US" sz="2800" spc="19" dirty="0">
                <a:solidFill>
                  <a:srgbClr val="000000"/>
                </a:solidFill>
                <a:latin typeface="Futura Std 1 Bold"/>
              </a:rPr>
              <a:t>DEPARTMENTS AND DEGREES</a:t>
            </a:r>
          </a:p>
        </p:txBody>
      </p:sp>
      <p:grpSp>
        <p:nvGrpSpPr>
          <p:cNvPr id="5" name="Group 5">
            <a:extLst>
              <a:ext uri="{FF2B5EF4-FFF2-40B4-BE49-F238E27FC236}">
                <a16:creationId xmlns:a16="http://schemas.microsoft.com/office/drawing/2014/main" id="{8C24E7A0-232E-DD58-CE3C-D17B3447D9E2}"/>
              </a:ext>
            </a:extLst>
          </p:cNvPr>
          <p:cNvGrpSpPr/>
          <p:nvPr/>
        </p:nvGrpSpPr>
        <p:grpSpPr>
          <a:xfrm rot="-5400000">
            <a:off x="16427" y="-16426"/>
            <a:ext cx="2717657" cy="2750511"/>
            <a:chOff x="0" y="0"/>
            <a:chExt cx="5435314" cy="5501022"/>
          </a:xfrm>
        </p:grpSpPr>
        <p:grpSp>
          <p:nvGrpSpPr>
            <p:cNvPr id="6" name="Group 6">
              <a:extLst>
                <a:ext uri="{FF2B5EF4-FFF2-40B4-BE49-F238E27FC236}">
                  <a16:creationId xmlns:a16="http://schemas.microsoft.com/office/drawing/2014/main" id="{CB6B85E9-FC8F-9611-77EF-61B498E13B84}"/>
                </a:ext>
              </a:extLst>
            </p:cNvPr>
            <p:cNvGrpSpPr/>
            <p:nvPr/>
          </p:nvGrpSpPr>
          <p:grpSpPr>
            <a:xfrm>
              <a:off x="0" y="0"/>
              <a:ext cx="5404647" cy="491981"/>
              <a:chOff x="0" y="0"/>
              <a:chExt cx="2843789" cy="258868"/>
            </a:xfrm>
          </p:grpSpPr>
          <p:sp>
            <p:nvSpPr>
              <p:cNvPr id="7" name="Freeform 7">
                <a:extLst>
                  <a:ext uri="{FF2B5EF4-FFF2-40B4-BE49-F238E27FC236}">
                    <a16:creationId xmlns:a16="http://schemas.microsoft.com/office/drawing/2014/main" id="{6AA68310-B495-6057-A071-6A52D4070587}"/>
                  </a:ext>
                </a:extLst>
              </p:cNvPr>
              <p:cNvSpPr/>
              <p:nvPr/>
            </p:nvSpPr>
            <p:spPr>
              <a:xfrm>
                <a:off x="0" y="0"/>
                <a:ext cx="2843789" cy="258868"/>
              </a:xfrm>
              <a:custGeom>
                <a:avLst/>
                <a:gdLst/>
                <a:ahLst/>
                <a:cxnLst/>
                <a:rect l="l" t="t" r="r" b="b"/>
                <a:pathLst>
                  <a:path w="2843789" h="258868">
                    <a:moveTo>
                      <a:pt x="0" y="0"/>
                    </a:moveTo>
                    <a:lnTo>
                      <a:pt x="2843789" y="0"/>
                    </a:lnTo>
                    <a:lnTo>
                      <a:pt x="2843789" y="258868"/>
                    </a:lnTo>
                    <a:lnTo>
                      <a:pt x="0" y="258868"/>
                    </a:lnTo>
                    <a:close/>
                  </a:path>
                </a:pathLst>
              </a:custGeom>
              <a:solidFill>
                <a:srgbClr val="8B2332"/>
              </a:solidFill>
            </p:spPr>
            <p:txBody>
              <a:bodyPr/>
              <a:lstStyle/>
              <a:p>
                <a:endParaRPr lang="en-US"/>
              </a:p>
            </p:txBody>
          </p:sp>
        </p:grpSp>
        <p:grpSp>
          <p:nvGrpSpPr>
            <p:cNvPr id="8" name="Group 8">
              <a:extLst>
                <a:ext uri="{FF2B5EF4-FFF2-40B4-BE49-F238E27FC236}">
                  <a16:creationId xmlns:a16="http://schemas.microsoft.com/office/drawing/2014/main" id="{CDC67FEF-8CCC-5191-F312-2D46D56EAF9C}"/>
                </a:ext>
              </a:extLst>
            </p:cNvPr>
            <p:cNvGrpSpPr/>
            <p:nvPr/>
          </p:nvGrpSpPr>
          <p:grpSpPr>
            <a:xfrm rot="-5400000">
              <a:off x="2443466" y="2509174"/>
              <a:ext cx="5491715" cy="491981"/>
              <a:chOff x="0" y="0"/>
              <a:chExt cx="2889602" cy="258868"/>
            </a:xfrm>
          </p:grpSpPr>
          <p:sp>
            <p:nvSpPr>
              <p:cNvPr id="9" name="Freeform 9">
                <a:extLst>
                  <a:ext uri="{FF2B5EF4-FFF2-40B4-BE49-F238E27FC236}">
                    <a16:creationId xmlns:a16="http://schemas.microsoft.com/office/drawing/2014/main" id="{1B902308-D06A-5A83-25DD-B59456A6BD33}"/>
                  </a:ext>
                </a:extLst>
              </p:cNvPr>
              <p:cNvSpPr/>
              <p:nvPr/>
            </p:nvSpPr>
            <p:spPr>
              <a:xfrm>
                <a:off x="0" y="0"/>
                <a:ext cx="2889602" cy="258868"/>
              </a:xfrm>
              <a:custGeom>
                <a:avLst/>
                <a:gdLst/>
                <a:ahLst/>
                <a:cxnLst/>
                <a:rect l="l" t="t" r="r" b="b"/>
                <a:pathLst>
                  <a:path w="2889602" h="258868">
                    <a:moveTo>
                      <a:pt x="0" y="0"/>
                    </a:moveTo>
                    <a:lnTo>
                      <a:pt x="2889602" y="0"/>
                    </a:lnTo>
                    <a:lnTo>
                      <a:pt x="2889602" y="258868"/>
                    </a:lnTo>
                    <a:lnTo>
                      <a:pt x="0" y="258868"/>
                    </a:lnTo>
                    <a:close/>
                  </a:path>
                </a:pathLst>
              </a:custGeom>
              <a:solidFill>
                <a:srgbClr val="8B2332"/>
              </a:solidFill>
            </p:spPr>
            <p:txBody>
              <a:bodyPr/>
              <a:lstStyle/>
              <a:p>
                <a:endParaRPr lang="en-US"/>
              </a:p>
            </p:txBody>
          </p:sp>
        </p:grpSp>
      </p:grpSp>
      <p:sp>
        <p:nvSpPr>
          <p:cNvPr id="12" name="Rectangle 11">
            <a:extLst>
              <a:ext uri="{FF2B5EF4-FFF2-40B4-BE49-F238E27FC236}">
                <a16:creationId xmlns:a16="http://schemas.microsoft.com/office/drawing/2014/main" id="{7149ABA2-C77A-EE41-F7C6-C7E4DFA1AED2}"/>
              </a:ext>
            </a:extLst>
          </p:cNvPr>
          <p:cNvSpPr/>
          <p:nvPr/>
        </p:nvSpPr>
        <p:spPr>
          <a:xfrm>
            <a:off x="685800" y="1498600"/>
            <a:ext cx="7645400" cy="3662926"/>
          </a:xfrm>
          <a:prstGeom prst="rect">
            <a:avLst/>
          </a:prstGeom>
        </p:spPr>
        <p:txBody>
          <a:bodyPr wrap="square">
            <a:spAutoFit/>
          </a:bodyPr>
          <a:lstStyle/>
          <a:p>
            <a:r>
              <a:rPr lang="en-US" sz="2133" dirty="0">
                <a:latin typeface="Century Gothic" panose="020B0502020202020204" pitchFamily="34" charset="0"/>
              </a:rPr>
              <a:t>Computer Science</a:t>
            </a:r>
          </a:p>
          <a:p>
            <a:pPr marL="304815" indent="-304815">
              <a:buFont typeface="Arial" panose="020B0604020202020204" pitchFamily="34" charset="0"/>
              <a:buChar char="•"/>
            </a:pPr>
            <a:r>
              <a:rPr lang="en-US" sz="1867" dirty="0">
                <a:latin typeface="Century Gothic" panose="020B0502020202020204" pitchFamily="34" charset="0"/>
              </a:rPr>
              <a:t>Computer Science </a:t>
            </a:r>
            <a:r>
              <a:rPr lang="mr-IN" sz="1867" dirty="0">
                <a:latin typeface="Century Gothic" panose="020B0502020202020204" pitchFamily="34" charset="0"/>
              </a:rPr>
              <a:t>–</a:t>
            </a:r>
            <a:r>
              <a:rPr lang="en-US" sz="1867" dirty="0">
                <a:latin typeface="Century Gothic" panose="020B0502020202020204" pitchFamily="34" charset="0"/>
              </a:rPr>
              <a:t> BS, BA, minor</a:t>
            </a:r>
          </a:p>
          <a:p>
            <a:pPr marL="304815" indent="-304815">
              <a:buFont typeface="Arial" panose="020B0604020202020204" pitchFamily="34" charset="0"/>
              <a:buChar char="•"/>
            </a:pPr>
            <a:r>
              <a:rPr lang="en-US" sz="1867" dirty="0">
                <a:latin typeface="Century Gothic" panose="020B0502020202020204" pitchFamily="34" charset="0"/>
              </a:rPr>
              <a:t>Game Development </a:t>
            </a:r>
            <a:r>
              <a:rPr lang="mr-IN" sz="1867" dirty="0">
                <a:latin typeface="Century Gothic" panose="020B0502020202020204" pitchFamily="34" charset="0"/>
              </a:rPr>
              <a:t>–</a:t>
            </a:r>
            <a:r>
              <a:rPr lang="en-US" sz="1867" dirty="0">
                <a:latin typeface="Century Gothic" panose="020B0502020202020204" pitchFamily="34" charset="0"/>
              </a:rPr>
              <a:t> BS, BA</a:t>
            </a:r>
          </a:p>
          <a:p>
            <a:pPr marL="304815" indent="-304815">
              <a:buFont typeface="Arial" panose="020B0604020202020204" pitchFamily="34" charset="0"/>
              <a:buChar char="•"/>
            </a:pPr>
            <a:r>
              <a:rPr lang="en-US" sz="1867" dirty="0">
                <a:latin typeface="Century Gothic" panose="020B0502020202020204" pitchFamily="34" charset="0"/>
              </a:rPr>
              <a:t>Applied Computing – BA </a:t>
            </a:r>
          </a:p>
          <a:p>
            <a:endParaRPr lang="en-US" sz="1867" dirty="0">
              <a:latin typeface="Century Gothic" panose="020B0502020202020204" pitchFamily="34" charset="0"/>
            </a:endParaRPr>
          </a:p>
          <a:p>
            <a:r>
              <a:rPr lang="en-US" sz="2133" dirty="0">
                <a:latin typeface="Century Gothic" panose="020B0502020202020204" pitchFamily="34" charset="0"/>
              </a:rPr>
              <a:t>Electrical and Computer Engineering</a:t>
            </a:r>
          </a:p>
          <a:p>
            <a:pPr marL="304815" indent="-304815">
              <a:buFont typeface="Arial" panose="020B0604020202020204" pitchFamily="34" charset="0"/>
              <a:buChar char="•"/>
            </a:pPr>
            <a:r>
              <a:rPr lang="en-US" sz="1867" dirty="0">
                <a:latin typeface="Century Gothic" panose="020B0502020202020204" pitchFamily="34" charset="0"/>
              </a:rPr>
              <a:t>Electrical Engineering </a:t>
            </a:r>
            <a:r>
              <a:rPr lang="mr-IN" sz="1867" dirty="0">
                <a:latin typeface="Century Gothic" panose="020B0502020202020204" pitchFamily="34" charset="0"/>
              </a:rPr>
              <a:t>–</a:t>
            </a:r>
            <a:r>
              <a:rPr lang="en-US" sz="1867" dirty="0">
                <a:latin typeface="Century Gothic" panose="020B0502020202020204" pitchFamily="34" charset="0"/>
              </a:rPr>
              <a:t> BS, minor</a:t>
            </a:r>
          </a:p>
          <a:p>
            <a:pPr marL="304815" indent="-304815">
              <a:buFont typeface="Arial" panose="020B0604020202020204" pitchFamily="34" charset="0"/>
              <a:buChar char="•"/>
            </a:pPr>
            <a:r>
              <a:rPr lang="en-US" sz="1867" dirty="0">
                <a:latin typeface="Century Gothic" panose="020B0502020202020204" pitchFamily="34" charset="0"/>
              </a:rPr>
              <a:t>Computer Engineering </a:t>
            </a:r>
            <a:r>
              <a:rPr lang="mr-IN" sz="1867" dirty="0">
                <a:latin typeface="Century Gothic" panose="020B0502020202020204" pitchFamily="34" charset="0"/>
              </a:rPr>
              <a:t>–</a:t>
            </a:r>
            <a:r>
              <a:rPr lang="en-US" sz="1867" dirty="0">
                <a:latin typeface="Century Gothic" panose="020B0502020202020204" pitchFamily="34" charset="0"/>
              </a:rPr>
              <a:t> BS, minor</a:t>
            </a:r>
          </a:p>
          <a:p>
            <a:pPr marL="304815" indent="-304815">
              <a:buFont typeface="Arial" panose="020B0604020202020204" pitchFamily="34" charset="0"/>
              <a:buChar char="•"/>
            </a:pPr>
            <a:r>
              <a:rPr lang="en-US" sz="1867" dirty="0">
                <a:latin typeface="Century Gothic" panose="020B0502020202020204" pitchFamily="34" charset="0"/>
              </a:rPr>
              <a:t>Electrical Engineering with a Mechatronics Concentration </a:t>
            </a:r>
            <a:r>
              <a:rPr lang="mr-IN" sz="1867" dirty="0">
                <a:latin typeface="Century Gothic" panose="020B0502020202020204" pitchFamily="34" charset="0"/>
              </a:rPr>
              <a:t>–</a:t>
            </a:r>
            <a:r>
              <a:rPr lang="en-US" sz="1867" dirty="0">
                <a:latin typeface="Century Gothic" panose="020B0502020202020204" pitchFamily="34" charset="0"/>
              </a:rPr>
              <a:t> BS</a:t>
            </a:r>
          </a:p>
          <a:p>
            <a:endParaRPr lang="en-US" sz="1867" dirty="0">
              <a:latin typeface="Century Gothic" panose="020B0502020202020204" pitchFamily="34" charset="0"/>
            </a:endParaRPr>
          </a:p>
          <a:p>
            <a:r>
              <a:rPr lang="en-US" sz="2133" dirty="0">
                <a:latin typeface="Century Gothic" panose="020B0502020202020204" pitchFamily="34" charset="0"/>
              </a:rPr>
              <a:t>Mechanical and Materials Engineering</a:t>
            </a:r>
          </a:p>
          <a:p>
            <a:pPr marL="304815" indent="-304815">
              <a:buFont typeface="Arial" panose="020B0604020202020204" pitchFamily="34" charset="0"/>
              <a:buChar char="•"/>
            </a:pPr>
            <a:r>
              <a:rPr lang="en-US" sz="1867" dirty="0">
                <a:latin typeface="Century Gothic" panose="020B0502020202020204" pitchFamily="34" charset="0"/>
              </a:rPr>
              <a:t>Mechanical Engineering </a:t>
            </a:r>
            <a:r>
              <a:rPr lang="mr-IN" sz="1867" dirty="0">
                <a:latin typeface="Century Gothic" panose="020B0502020202020204" pitchFamily="34" charset="0"/>
              </a:rPr>
              <a:t>–</a:t>
            </a:r>
            <a:r>
              <a:rPr lang="en-US" sz="1867" dirty="0">
                <a:latin typeface="Century Gothic" panose="020B0502020202020204" pitchFamily="34" charset="0"/>
              </a:rPr>
              <a:t> BS, minor</a:t>
            </a:r>
          </a:p>
        </p:txBody>
      </p:sp>
      <p:pic>
        <p:nvPicPr>
          <p:cNvPr id="13" name="Picture Placeholder 5">
            <a:extLst>
              <a:ext uri="{FF2B5EF4-FFF2-40B4-BE49-F238E27FC236}">
                <a16:creationId xmlns:a16="http://schemas.microsoft.com/office/drawing/2014/main" id="{35D66B90-BB8F-E0DC-57AD-43E151FEA6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564"/>
          <a:stretch/>
        </p:blipFill>
        <p:spPr>
          <a:xfrm>
            <a:off x="9024314" y="2141065"/>
            <a:ext cx="2828769" cy="3597618"/>
          </a:xfrm>
          <a:custGeom>
            <a:avLst/>
            <a:gdLst>
              <a:gd name="connsiteX0" fmla="*/ 0 w 2495236"/>
              <a:gd name="connsiteY0" fmla="*/ 0 h 3909257"/>
              <a:gd name="connsiteX1" fmla="*/ 2495236 w 2495236"/>
              <a:gd name="connsiteY1" fmla="*/ 0 h 3909257"/>
              <a:gd name="connsiteX2" fmla="*/ 2495236 w 2495236"/>
              <a:gd name="connsiteY2" fmla="*/ 3909257 h 3909257"/>
              <a:gd name="connsiteX3" fmla="*/ 0 w 2495236"/>
              <a:gd name="connsiteY3" fmla="*/ 3909257 h 3909257"/>
            </a:gdLst>
            <a:ahLst/>
            <a:cxnLst>
              <a:cxn ang="0">
                <a:pos x="connsiteX0" y="connsiteY0"/>
              </a:cxn>
              <a:cxn ang="0">
                <a:pos x="connsiteX1" y="connsiteY1"/>
              </a:cxn>
              <a:cxn ang="0">
                <a:pos x="connsiteX2" y="connsiteY2"/>
              </a:cxn>
              <a:cxn ang="0">
                <a:pos x="connsiteX3" y="connsiteY3"/>
              </a:cxn>
            </a:cxnLst>
            <a:rect l="l" t="t" r="r" b="b"/>
            <a:pathLst>
              <a:path w="2495236" h="3909257">
                <a:moveTo>
                  <a:pt x="0" y="0"/>
                </a:moveTo>
                <a:lnTo>
                  <a:pt x="2495236" y="0"/>
                </a:lnTo>
                <a:lnTo>
                  <a:pt x="2495236" y="3909257"/>
                </a:lnTo>
                <a:lnTo>
                  <a:pt x="0" y="3909257"/>
                </a:lnTo>
                <a:close/>
              </a:path>
            </a:pathLst>
          </a:custGeom>
        </p:spPr>
      </p:pic>
      <p:pic>
        <p:nvPicPr>
          <p:cNvPr id="14" name="Picture Placeholder 9">
            <a:extLst>
              <a:ext uri="{FF2B5EF4-FFF2-40B4-BE49-F238E27FC236}">
                <a16:creationId xmlns:a16="http://schemas.microsoft.com/office/drawing/2014/main" id="{B5228FAD-5D5A-8AF3-F3CA-51CB0453578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842000" y="1311250"/>
            <a:ext cx="3064387" cy="2177848"/>
          </a:xfrm>
          <a:custGeom>
            <a:avLst/>
            <a:gdLst>
              <a:gd name="connsiteX0" fmla="*/ 0 w 3614361"/>
              <a:gd name="connsiteY0" fmla="*/ 0 h 1926534"/>
              <a:gd name="connsiteX1" fmla="*/ 3614361 w 3614361"/>
              <a:gd name="connsiteY1" fmla="*/ 0 h 1926534"/>
              <a:gd name="connsiteX2" fmla="*/ 3614361 w 3614361"/>
              <a:gd name="connsiteY2" fmla="*/ 1926534 h 1926534"/>
              <a:gd name="connsiteX3" fmla="*/ 0 w 3614361"/>
              <a:gd name="connsiteY3" fmla="*/ 1926534 h 1926534"/>
            </a:gdLst>
            <a:ahLst/>
            <a:cxnLst>
              <a:cxn ang="0">
                <a:pos x="connsiteX0" y="connsiteY0"/>
              </a:cxn>
              <a:cxn ang="0">
                <a:pos x="connsiteX1" y="connsiteY1"/>
              </a:cxn>
              <a:cxn ang="0">
                <a:pos x="connsiteX2" y="connsiteY2"/>
              </a:cxn>
              <a:cxn ang="0">
                <a:pos x="connsiteX3" y="connsiteY3"/>
              </a:cxn>
            </a:cxnLst>
            <a:rect l="l" t="t" r="r" b="b"/>
            <a:pathLst>
              <a:path w="3614361" h="1926534">
                <a:moveTo>
                  <a:pt x="0" y="0"/>
                </a:moveTo>
                <a:lnTo>
                  <a:pt x="3614361" y="0"/>
                </a:lnTo>
                <a:lnTo>
                  <a:pt x="3614361" y="1926534"/>
                </a:lnTo>
                <a:lnTo>
                  <a:pt x="0" y="1926534"/>
                </a:lnTo>
                <a:close/>
              </a:path>
            </a:pathLst>
          </a:custGeom>
        </p:spPr>
      </p:pic>
    </p:spTree>
    <p:extLst>
      <p:ext uri="{BB962C8B-B14F-4D97-AF65-F5344CB8AC3E}">
        <p14:creationId xmlns:p14="http://schemas.microsoft.com/office/powerpoint/2010/main" val="2194600455"/>
      </p:ext>
    </p:extLst>
  </p:cSld>
  <p:clrMapOvr>
    <a:masterClrMapping/>
  </p:clrMapOvr>
  <mc:AlternateContent xmlns:mc="http://schemas.openxmlformats.org/markup-compatibility/2006" xmlns:p14="http://schemas.microsoft.com/office/powerpoint/2010/main">
    <mc:Choice Requires="p14">
      <p:transition spd="slow" p14:dur="2000" advTm="43391"/>
    </mc:Choice>
    <mc:Fallback xmlns="">
      <p:transition spd="slow" advTm="433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85800" y="508000"/>
            <a:ext cx="4278437" cy="533992"/>
          </a:xfrm>
          <a:prstGeom prst="rect">
            <a:avLst/>
          </a:prstGeom>
        </p:spPr>
        <p:txBody>
          <a:bodyPr lIns="0" tIns="0" rIns="0" bIns="0" rtlCol="0" anchor="t">
            <a:spAutoFit/>
          </a:bodyPr>
          <a:lstStyle/>
          <a:p>
            <a:pPr>
              <a:lnSpc>
                <a:spcPts val="4648"/>
              </a:lnSpc>
            </a:pPr>
            <a:r>
              <a:rPr lang="en-US" sz="2800" spc="19" dirty="0">
                <a:solidFill>
                  <a:srgbClr val="000000"/>
                </a:solidFill>
                <a:latin typeface="Futura Std 1 Bold"/>
              </a:rPr>
              <a:t>COMPUTER SCIENCE</a:t>
            </a:r>
          </a:p>
        </p:txBody>
      </p:sp>
      <p:grpSp>
        <p:nvGrpSpPr>
          <p:cNvPr id="5" name="Group 5"/>
          <p:cNvGrpSpPr/>
          <p:nvPr/>
        </p:nvGrpSpPr>
        <p:grpSpPr>
          <a:xfrm rot="-5400000">
            <a:off x="16427" y="-16426"/>
            <a:ext cx="2717657" cy="2750511"/>
            <a:chOff x="0" y="0"/>
            <a:chExt cx="5435314" cy="5501022"/>
          </a:xfrm>
        </p:grpSpPr>
        <p:grpSp>
          <p:nvGrpSpPr>
            <p:cNvPr id="6" name="Group 6"/>
            <p:cNvGrpSpPr/>
            <p:nvPr/>
          </p:nvGrpSpPr>
          <p:grpSpPr>
            <a:xfrm>
              <a:off x="0" y="0"/>
              <a:ext cx="5404647" cy="491981"/>
              <a:chOff x="0" y="0"/>
              <a:chExt cx="2843789" cy="258868"/>
            </a:xfrm>
          </p:grpSpPr>
          <p:sp>
            <p:nvSpPr>
              <p:cNvPr id="7" name="Freeform 7"/>
              <p:cNvSpPr/>
              <p:nvPr/>
            </p:nvSpPr>
            <p:spPr>
              <a:xfrm>
                <a:off x="0" y="0"/>
                <a:ext cx="2843789" cy="258868"/>
              </a:xfrm>
              <a:custGeom>
                <a:avLst/>
                <a:gdLst/>
                <a:ahLst/>
                <a:cxnLst/>
                <a:rect l="l" t="t" r="r" b="b"/>
                <a:pathLst>
                  <a:path w="2843789" h="258868">
                    <a:moveTo>
                      <a:pt x="0" y="0"/>
                    </a:moveTo>
                    <a:lnTo>
                      <a:pt x="2843789" y="0"/>
                    </a:lnTo>
                    <a:lnTo>
                      <a:pt x="2843789" y="258868"/>
                    </a:lnTo>
                    <a:lnTo>
                      <a:pt x="0" y="258868"/>
                    </a:lnTo>
                    <a:close/>
                  </a:path>
                </a:pathLst>
              </a:custGeom>
              <a:solidFill>
                <a:srgbClr val="8B6F4B"/>
              </a:solidFill>
            </p:spPr>
            <p:txBody>
              <a:bodyPr/>
              <a:lstStyle/>
              <a:p>
                <a:endParaRPr lang="en-US"/>
              </a:p>
            </p:txBody>
          </p:sp>
        </p:grpSp>
        <p:grpSp>
          <p:nvGrpSpPr>
            <p:cNvPr id="8" name="Group 8"/>
            <p:cNvGrpSpPr/>
            <p:nvPr/>
          </p:nvGrpSpPr>
          <p:grpSpPr>
            <a:xfrm rot="-5400000">
              <a:off x="2443466" y="2509174"/>
              <a:ext cx="5491715" cy="491981"/>
              <a:chOff x="0" y="0"/>
              <a:chExt cx="2889602" cy="258868"/>
            </a:xfrm>
          </p:grpSpPr>
          <p:sp>
            <p:nvSpPr>
              <p:cNvPr id="9" name="Freeform 9"/>
              <p:cNvSpPr/>
              <p:nvPr/>
            </p:nvSpPr>
            <p:spPr>
              <a:xfrm>
                <a:off x="0" y="0"/>
                <a:ext cx="2889602" cy="258868"/>
              </a:xfrm>
              <a:custGeom>
                <a:avLst/>
                <a:gdLst/>
                <a:ahLst/>
                <a:cxnLst/>
                <a:rect l="l" t="t" r="r" b="b"/>
                <a:pathLst>
                  <a:path w="2889602" h="258868">
                    <a:moveTo>
                      <a:pt x="0" y="0"/>
                    </a:moveTo>
                    <a:lnTo>
                      <a:pt x="2889602" y="0"/>
                    </a:lnTo>
                    <a:lnTo>
                      <a:pt x="2889602" y="258868"/>
                    </a:lnTo>
                    <a:lnTo>
                      <a:pt x="0" y="258868"/>
                    </a:lnTo>
                    <a:close/>
                  </a:path>
                </a:pathLst>
              </a:custGeom>
              <a:solidFill>
                <a:srgbClr val="8B6F4B"/>
              </a:solidFill>
            </p:spPr>
            <p:txBody>
              <a:bodyPr/>
              <a:lstStyle/>
              <a:p>
                <a:endParaRPr lang="en-US"/>
              </a:p>
            </p:txBody>
          </p:sp>
        </p:grpSp>
      </p:grpSp>
      <p:sp>
        <p:nvSpPr>
          <p:cNvPr id="12" name="Rectangle 11">
            <a:extLst>
              <a:ext uri="{FF2B5EF4-FFF2-40B4-BE49-F238E27FC236}">
                <a16:creationId xmlns:a16="http://schemas.microsoft.com/office/drawing/2014/main" id="{49485E72-24E9-A15E-CBBA-A644D722348F}"/>
              </a:ext>
            </a:extLst>
          </p:cNvPr>
          <p:cNvSpPr/>
          <p:nvPr/>
        </p:nvSpPr>
        <p:spPr>
          <a:xfrm>
            <a:off x="685800" y="1316055"/>
            <a:ext cx="9017001" cy="3374642"/>
          </a:xfrm>
          <a:prstGeom prst="rect">
            <a:avLst/>
          </a:prstGeom>
          <a:solidFill>
            <a:schemeClr val="bg1"/>
          </a:solidFill>
        </p:spPr>
        <p:txBody>
          <a:bodyPr wrap="square">
            <a:spAutoFit/>
          </a:bodyPr>
          <a:lstStyle/>
          <a:p>
            <a:r>
              <a:rPr lang="en-US" sz="2133" b="1" u="sng" dirty="0">
                <a:latin typeface="Century Gothic" panose="020B0502020202020204" pitchFamily="34" charset="0"/>
              </a:rPr>
              <a:t>Fall Quarter Coursework</a:t>
            </a:r>
          </a:p>
          <a:p>
            <a:pPr marL="190510" indent="-190510">
              <a:buFont typeface="Arial" panose="020B0604020202020204" pitchFamily="34" charset="0"/>
              <a:buChar char="•"/>
            </a:pPr>
            <a:r>
              <a:rPr lang="en-US" sz="2133" dirty="0">
                <a:latin typeface="Century Gothic" panose="020B0502020202020204" pitchFamily="34" charset="0"/>
              </a:rPr>
              <a:t>FSEM 1111 </a:t>
            </a:r>
            <a:r>
              <a:rPr lang="mr-IN" sz="2133" dirty="0">
                <a:latin typeface="Century Gothic" panose="020B0502020202020204" pitchFamily="34" charset="0"/>
              </a:rPr>
              <a:t>–</a:t>
            </a:r>
            <a:r>
              <a:rPr lang="en-US" sz="2133" dirty="0">
                <a:latin typeface="Century Gothic" panose="020B0502020202020204" pitchFamily="34" charset="0"/>
              </a:rPr>
              <a:t> First Year Seminar (4 credits)</a:t>
            </a:r>
          </a:p>
          <a:p>
            <a:pPr marL="190510" indent="-190510">
              <a:buFont typeface="Arial" panose="020B0604020202020204" pitchFamily="34" charset="0"/>
              <a:buChar char="•"/>
            </a:pPr>
            <a:r>
              <a:rPr lang="en-US" sz="2133" dirty="0">
                <a:latin typeface="Century Gothic" panose="020B0502020202020204" pitchFamily="34" charset="0"/>
              </a:rPr>
              <a:t>COMP 1201 - Introduction to Computer Science I (2 credits)</a:t>
            </a:r>
          </a:p>
          <a:p>
            <a:pPr marL="190510" indent="-190510">
              <a:buFont typeface="Arial" panose="020B0604020202020204" pitchFamily="34" charset="0"/>
              <a:buChar char="•"/>
            </a:pPr>
            <a:r>
              <a:rPr lang="en-US" sz="2133" dirty="0">
                <a:latin typeface="Century Gothic" panose="020B0502020202020204" pitchFamily="34" charset="0"/>
              </a:rPr>
              <a:t>COMP 1351 - Introduction to Programming I (3 credits)</a:t>
            </a:r>
          </a:p>
          <a:p>
            <a:pPr marL="190510" indent="-190510">
              <a:buFont typeface="Arial" panose="020B0604020202020204" pitchFamily="34" charset="0"/>
              <a:buChar char="•"/>
            </a:pPr>
            <a:r>
              <a:rPr lang="en-US" sz="2133" dirty="0">
                <a:latin typeface="Century Gothic" panose="020B0502020202020204" pitchFamily="34" charset="0"/>
              </a:rPr>
              <a:t>Common Curriculum or Language course (4 credits)</a:t>
            </a:r>
          </a:p>
          <a:p>
            <a:pPr marL="190510" indent="-190510">
              <a:buFont typeface="Arial" panose="020B0604020202020204" pitchFamily="34" charset="0"/>
              <a:buChar char="•"/>
            </a:pPr>
            <a:r>
              <a:rPr lang="en-US" sz="2133" dirty="0">
                <a:latin typeface="Century Gothic" panose="020B0502020202020204" pitchFamily="34" charset="0"/>
              </a:rPr>
              <a:t>MATH 1951 </a:t>
            </a:r>
            <a:r>
              <a:rPr lang="mr-IN" sz="2133" dirty="0">
                <a:latin typeface="Century Gothic" panose="020B0502020202020204" pitchFamily="34" charset="0"/>
              </a:rPr>
              <a:t>–</a:t>
            </a:r>
            <a:r>
              <a:rPr lang="en-US" sz="2133" dirty="0">
                <a:latin typeface="Century Gothic" panose="020B0502020202020204" pitchFamily="34" charset="0"/>
              </a:rPr>
              <a:t> Calculus I (4 credits) (BS only*)</a:t>
            </a:r>
          </a:p>
          <a:p>
            <a:pPr marL="190510" indent="-190510">
              <a:buFont typeface="Arial" panose="020B0604020202020204" pitchFamily="34" charset="0"/>
              <a:buChar char="•"/>
            </a:pPr>
            <a:r>
              <a:rPr lang="en-US" sz="2133" dirty="0">
                <a:latin typeface="Century Gothic" panose="020B0502020202020204" pitchFamily="34" charset="0"/>
              </a:rPr>
              <a:t>MATH 1941 – Calculus I Workshop (1 credit**)</a:t>
            </a:r>
          </a:p>
          <a:p>
            <a:pPr marL="190510" indent="-190510">
              <a:buFont typeface="Arial" panose="020B0604020202020204" pitchFamily="34" charset="0"/>
              <a:buChar char="•"/>
            </a:pPr>
            <a:r>
              <a:rPr lang="en-US" sz="2133" dirty="0">
                <a:latin typeface="Century Gothic" panose="020B0502020202020204" pitchFamily="34" charset="0"/>
              </a:rPr>
              <a:t>Common Curriculum or Language course (4 credits) (BA only*, if not taking Calculus)</a:t>
            </a:r>
          </a:p>
          <a:p>
            <a:r>
              <a:rPr lang="en-US" sz="2133" b="1" dirty="0">
                <a:latin typeface="Century Gothic" panose="020B0502020202020204" pitchFamily="34" charset="0"/>
              </a:rPr>
              <a:t>TOTAL </a:t>
            </a:r>
            <a:r>
              <a:rPr lang="mr-IN" sz="2133" b="1" dirty="0">
                <a:latin typeface="Century Gothic" panose="020B0502020202020204" pitchFamily="34" charset="0"/>
              </a:rPr>
              <a:t>–</a:t>
            </a:r>
            <a:r>
              <a:rPr lang="en-US" sz="2133" b="1" dirty="0">
                <a:latin typeface="Century Gothic" panose="020B0502020202020204" pitchFamily="34" charset="0"/>
              </a:rPr>
              <a:t> 17-18 Credits</a:t>
            </a:r>
          </a:p>
        </p:txBody>
      </p:sp>
      <p:sp>
        <p:nvSpPr>
          <p:cNvPr id="13" name="TextBox 12">
            <a:extLst>
              <a:ext uri="{FF2B5EF4-FFF2-40B4-BE49-F238E27FC236}">
                <a16:creationId xmlns:a16="http://schemas.microsoft.com/office/drawing/2014/main" id="{6A74951A-463E-7836-D914-F26999C5FC57}"/>
              </a:ext>
            </a:extLst>
          </p:cNvPr>
          <p:cNvSpPr txBox="1"/>
          <p:nvPr/>
        </p:nvSpPr>
        <p:spPr>
          <a:xfrm>
            <a:off x="685800" y="4690697"/>
            <a:ext cx="7493001" cy="1895904"/>
          </a:xfrm>
          <a:prstGeom prst="rect">
            <a:avLst/>
          </a:prstGeom>
          <a:noFill/>
        </p:spPr>
        <p:txBody>
          <a:bodyPr wrap="square" rtlCol="0">
            <a:spAutoFit/>
          </a:bodyPr>
          <a:lstStyle/>
          <a:p>
            <a:pPr>
              <a:spcAft>
                <a:spcPts val="600"/>
              </a:spcAft>
            </a:pPr>
            <a:r>
              <a:rPr lang="en-US" sz="1870" dirty="0">
                <a:latin typeface="Century Gothic" panose="020B0502020202020204" pitchFamily="34" charset="0"/>
              </a:rPr>
              <a:t>*Only BS Computer Science or Game Development degrees require Calculus, the BA does not, and these students should take an additional common curriculum or Language course.</a:t>
            </a:r>
          </a:p>
          <a:p>
            <a:r>
              <a:rPr lang="en-US" sz="1870" dirty="0">
                <a:latin typeface="Century Gothic" panose="020B0502020202020204" pitchFamily="34" charset="0"/>
              </a:rPr>
              <a:t>** MATH 1941 – Calculus I Workshop is not required but is recommended for students that need additional support developing calculus skills. </a:t>
            </a:r>
            <a:r>
              <a:rPr lang="en-US" sz="1870" dirty="0">
                <a:latin typeface="Century Gothic" panose="020B0502020202020204" pitchFamily="34" charset="0"/>
                <a:hlinkClick r:id="rId3"/>
              </a:rPr>
              <a:t>Math Advising Document</a:t>
            </a:r>
            <a:r>
              <a:rPr lang="en-US" sz="1870" dirty="0">
                <a:latin typeface="Century Gothic" panose="020B0502020202020204" pitchFamily="34" charset="0"/>
              </a:rPr>
              <a:t>. </a:t>
            </a:r>
          </a:p>
        </p:txBody>
      </p:sp>
      <p:pic>
        <p:nvPicPr>
          <p:cNvPr id="14" name="Picture 13">
            <a:extLst>
              <a:ext uri="{FF2B5EF4-FFF2-40B4-BE49-F238E27FC236}">
                <a16:creationId xmlns:a16="http://schemas.microsoft.com/office/drawing/2014/main" id="{B2E5101E-F02B-E8BE-0A58-33C62B3C32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0134" y="490609"/>
            <a:ext cx="2106021" cy="3120336"/>
          </a:xfrm>
          <a:prstGeom prst="rect">
            <a:avLst/>
          </a:prstGeom>
        </p:spPr>
      </p:pic>
      <p:pic>
        <p:nvPicPr>
          <p:cNvPr id="15" name="Picture Placeholder 4">
            <a:extLst>
              <a:ext uri="{FF2B5EF4-FFF2-40B4-BE49-F238E27FC236}">
                <a16:creationId xmlns:a16="http://schemas.microsoft.com/office/drawing/2014/main" id="{CA8346B7-0264-F824-0CA4-A10FE280B77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518245" y="4050389"/>
            <a:ext cx="2775535" cy="2081653"/>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138977"/>
    </mc:Choice>
    <mc:Fallback xmlns="">
      <p:transition spd="slow" advTm="1389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85800" y="508000"/>
            <a:ext cx="5918200" cy="533992"/>
          </a:xfrm>
          <a:prstGeom prst="rect">
            <a:avLst/>
          </a:prstGeom>
        </p:spPr>
        <p:txBody>
          <a:bodyPr wrap="square" lIns="0" tIns="0" rIns="0" bIns="0" rtlCol="0" anchor="t">
            <a:spAutoFit/>
          </a:bodyPr>
          <a:lstStyle/>
          <a:p>
            <a:pPr>
              <a:lnSpc>
                <a:spcPts val="4648"/>
              </a:lnSpc>
            </a:pPr>
            <a:r>
              <a:rPr lang="en-US" sz="2800" spc="19" dirty="0">
                <a:solidFill>
                  <a:srgbClr val="000000"/>
                </a:solidFill>
                <a:latin typeface="Futura Std 1 Bold"/>
              </a:rPr>
              <a:t>ENGINEERING (ALL MAJORS)</a:t>
            </a:r>
          </a:p>
        </p:txBody>
      </p:sp>
      <p:grpSp>
        <p:nvGrpSpPr>
          <p:cNvPr id="5" name="Group 5"/>
          <p:cNvGrpSpPr/>
          <p:nvPr/>
        </p:nvGrpSpPr>
        <p:grpSpPr>
          <a:xfrm rot="-5400000">
            <a:off x="16427" y="-16426"/>
            <a:ext cx="2717657" cy="2750511"/>
            <a:chOff x="0" y="0"/>
            <a:chExt cx="5435314" cy="5501022"/>
          </a:xfrm>
        </p:grpSpPr>
        <p:grpSp>
          <p:nvGrpSpPr>
            <p:cNvPr id="6" name="Group 6"/>
            <p:cNvGrpSpPr/>
            <p:nvPr/>
          </p:nvGrpSpPr>
          <p:grpSpPr>
            <a:xfrm>
              <a:off x="0" y="0"/>
              <a:ext cx="5404647" cy="491981"/>
              <a:chOff x="0" y="0"/>
              <a:chExt cx="2843789" cy="258868"/>
            </a:xfrm>
          </p:grpSpPr>
          <p:sp>
            <p:nvSpPr>
              <p:cNvPr id="7" name="Freeform 7"/>
              <p:cNvSpPr/>
              <p:nvPr/>
            </p:nvSpPr>
            <p:spPr>
              <a:xfrm>
                <a:off x="0" y="0"/>
                <a:ext cx="2843789" cy="258868"/>
              </a:xfrm>
              <a:custGeom>
                <a:avLst/>
                <a:gdLst/>
                <a:ahLst/>
                <a:cxnLst/>
                <a:rect l="l" t="t" r="r" b="b"/>
                <a:pathLst>
                  <a:path w="2843789" h="258868">
                    <a:moveTo>
                      <a:pt x="0" y="0"/>
                    </a:moveTo>
                    <a:lnTo>
                      <a:pt x="2843789" y="0"/>
                    </a:lnTo>
                    <a:lnTo>
                      <a:pt x="2843789" y="258868"/>
                    </a:lnTo>
                    <a:lnTo>
                      <a:pt x="0" y="258868"/>
                    </a:lnTo>
                    <a:close/>
                  </a:path>
                </a:pathLst>
              </a:custGeom>
              <a:solidFill>
                <a:srgbClr val="8B2332"/>
              </a:solidFill>
            </p:spPr>
            <p:txBody>
              <a:bodyPr/>
              <a:lstStyle/>
              <a:p>
                <a:endParaRPr lang="en-US"/>
              </a:p>
            </p:txBody>
          </p:sp>
        </p:grpSp>
        <p:grpSp>
          <p:nvGrpSpPr>
            <p:cNvPr id="8" name="Group 8"/>
            <p:cNvGrpSpPr/>
            <p:nvPr/>
          </p:nvGrpSpPr>
          <p:grpSpPr>
            <a:xfrm rot="-5400000">
              <a:off x="2443466" y="2509174"/>
              <a:ext cx="5491715" cy="491981"/>
              <a:chOff x="0" y="0"/>
              <a:chExt cx="2889602" cy="258868"/>
            </a:xfrm>
          </p:grpSpPr>
          <p:sp>
            <p:nvSpPr>
              <p:cNvPr id="9" name="Freeform 9"/>
              <p:cNvSpPr/>
              <p:nvPr/>
            </p:nvSpPr>
            <p:spPr>
              <a:xfrm>
                <a:off x="0" y="0"/>
                <a:ext cx="2889602" cy="258868"/>
              </a:xfrm>
              <a:custGeom>
                <a:avLst/>
                <a:gdLst/>
                <a:ahLst/>
                <a:cxnLst/>
                <a:rect l="l" t="t" r="r" b="b"/>
                <a:pathLst>
                  <a:path w="2889602" h="258868">
                    <a:moveTo>
                      <a:pt x="0" y="0"/>
                    </a:moveTo>
                    <a:lnTo>
                      <a:pt x="2889602" y="0"/>
                    </a:lnTo>
                    <a:lnTo>
                      <a:pt x="2889602" y="258868"/>
                    </a:lnTo>
                    <a:lnTo>
                      <a:pt x="0" y="258868"/>
                    </a:lnTo>
                    <a:close/>
                  </a:path>
                </a:pathLst>
              </a:custGeom>
              <a:solidFill>
                <a:srgbClr val="8B2332"/>
              </a:solidFill>
            </p:spPr>
            <p:txBody>
              <a:bodyPr/>
              <a:lstStyle/>
              <a:p>
                <a:endParaRPr lang="en-US"/>
              </a:p>
            </p:txBody>
          </p:sp>
        </p:grpSp>
      </p:grpSp>
      <p:sp>
        <p:nvSpPr>
          <p:cNvPr id="12" name="Rectangle 11">
            <a:extLst>
              <a:ext uri="{FF2B5EF4-FFF2-40B4-BE49-F238E27FC236}">
                <a16:creationId xmlns:a16="http://schemas.microsoft.com/office/drawing/2014/main" id="{23C1CF50-D38C-BCD4-1468-400BF21062BD}"/>
              </a:ext>
            </a:extLst>
          </p:cNvPr>
          <p:cNvSpPr/>
          <p:nvPr/>
        </p:nvSpPr>
        <p:spPr>
          <a:xfrm>
            <a:off x="685800" y="1366496"/>
            <a:ext cx="8218055" cy="5426807"/>
          </a:xfrm>
          <a:prstGeom prst="rect">
            <a:avLst/>
          </a:prstGeom>
        </p:spPr>
        <p:txBody>
          <a:bodyPr wrap="square">
            <a:spAutoFit/>
          </a:bodyPr>
          <a:lstStyle/>
          <a:p>
            <a:r>
              <a:rPr lang="en-US" sz="2133" b="1" u="sng" dirty="0">
                <a:latin typeface="Century Gothic" panose="020B0502020202020204" pitchFamily="34" charset="0"/>
              </a:rPr>
              <a:t>Fall Quarter Coursework</a:t>
            </a:r>
          </a:p>
          <a:p>
            <a:pPr marL="304815" indent="-304815">
              <a:buFont typeface="Arial" panose="020B0604020202020204" pitchFamily="34" charset="0"/>
              <a:buChar char="•"/>
            </a:pPr>
            <a:r>
              <a:rPr lang="en-US" sz="2133" dirty="0">
                <a:latin typeface="Century Gothic" panose="020B0502020202020204" pitchFamily="34" charset="0"/>
              </a:rPr>
              <a:t>FSEM 1111 </a:t>
            </a:r>
            <a:r>
              <a:rPr lang="mr-IN" sz="2133" dirty="0">
                <a:latin typeface="Century Gothic" panose="020B0502020202020204" pitchFamily="34" charset="0"/>
              </a:rPr>
              <a:t>–</a:t>
            </a:r>
            <a:r>
              <a:rPr lang="en-US" sz="2133" dirty="0">
                <a:latin typeface="Century Gothic" panose="020B0502020202020204" pitchFamily="34" charset="0"/>
              </a:rPr>
              <a:t> First Year Seminar (4 credits)</a:t>
            </a:r>
          </a:p>
          <a:p>
            <a:pPr marL="304815" indent="-304815">
              <a:buFont typeface="Arial" panose="020B0604020202020204" pitchFamily="34" charset="0"/>
              <a:buChar char="•"/>
            </a:pPr>
            <a:r>
              <a:rPr lang="en-US" sz="2133" dirty="0">
                <a:latin typeface="Century Gothic" panose="020B0502020202020204" pitchFamily="34" charset="0"/>
              </a:rPr>
              <a:t>CHEM 1010 </a:t>
            </a:r>
            <a:r>
              <a:rPr lang="mr-IN" sz="2133" dirty="0">
                <a:latin typeface="Century Gothic" panose="020B0502020202020204" pitchFamily="34" charset="0"/>
              </a:rPr>
              <a:t>–</a:t>
            </a:r>
            <a:r>
              <a:rPr lang="en-US" sz="2133" dirty="0">
                <a:latin typeface="Century Gothic" panose="020B0502020202020204" pitchFamily="34" charset="0"/>
              </a:rPr>
              <a:t> General Chemistry (3 credits)</a:t>
            </a:r>
          </a:p>
          <a:p>
            <a:pPr marL="304815" indent="-304815">
              <a:buFont typeface="Arial" panose="020B0604020202020204" pitchFamily="34" charset="0"/>
              <a:buChar char="•"/>
            </a:pPr>
            <a:r>
              <a:rPr lang="en-US" sz="2133" dirty="0">
                <a:latin typeface="Century Gothic" panose="020B0502020202020204" pitchFamily="34" charset="0"/>
              </a:rPr>
              <a:t>CHEM 1240 </a:t>
            </a:r>
            <a:r>
              <a:rPr lang="mr-IN" sz="2133" dirty="0">
                <a:latin typeface="Century Gothic" panose="020B0502020202020204" pitchFamily="34" charset="0"/>
              </a:rPr>
              <a:t>–</a:t>
            </a:r>
            <a:r>
              <a:rPr lang="en-US" sz="2133" dirty="0">
                <a:latin typeface="Century Gothic" panose="020B0502020202020204" pitchFamily="34" charset="0"/>
              </a:rPr>
              <a:t> General Chemistry Lab (1 credit)</a:t>
            </a:r>
          </a:p>
          <a:p>
            <a:pPr marL="304815" indent="-304815">
              <a:buFont typeface="Arial" panose="020B0604020202020204" pitchFamily="34" charset="0"/>
              <a:buChar char="•"/>
            </a:pPr>
            <a:r>
              <a:rPr lang="en-US" sz="2133" dirty="0">
                <a:latin typeface="Century Gothic" panose="020B0502020202020204" pitchFamily="34" charset="0"/>
              </a:rPr>
              <a:t>MATH 1951 </a:t>
            </a:r>
            <a:r>
              <a:rPr lang="mr-IN" sz="2133" dirty="0">
                <a:latin typeface="Century Gothic" panose="020B0502020202020204" pitchFamily="34" charset="0"/>
              </a:rPr>
              <a:t>–</a:t>
            </a:r>
            <a:r>
              <a:rPr lang="en-US" sz="2133" dirty="0">
                <a:latin typeface="Century Gothic" panose="020B0502020202020204" pitchFamily="34" charset="0"/>
              </a:rPr>
              <a:t> Calculus I (4 credits)</a:t>
            </a:r>
          </a:p>
          <a:p>
            <a:pPr marL="304815" indent="-304815">
              <a:buFont typeface="Arial" panose="020B0604020202020204" pitchFamily="34" charset="0"/>
              <a:buChar char="•"/>
            </a:pPr>
            <a:r>
              <a:rPr lang="en-US" sz="2133" dirty="0">
                <a:latin typeface="Century Gothic" panose="020B0502020202020204" pitchFamily="34" charset="0"/>
              </a:rPr>
              <a:t>MATH 1941 – Calculus I Workshop (1 credit*)</a:t>
            </a:r>
          </a:p>
          <a:p>
            <a:pPr marL="304815" indent="-304815">
              <a:buFont typeface="Arial" panose="020B0604020202020204" pitchFamily="34" charset="0"/>
              <a:buChar char="•"/>
            </a:pPr>
            <a:r>
              <a:rPr lang="en-US" sz="2133" dirty="0">
                <a:latin typeface="Century Gothic" panose="020B0502020202020204" pitchFamily="34" charset="0"/>
              </a:rPr>
              <a:t>ENGR 1611 </a:t>
            </a:r>
            <a:r>
              <a:rPr lang="mr-IN" sz="2133" dirty="0">
                <a:latin typeface="Century Gothic" panose="020B0502020202020204" pitchFamily="34" charset="0"/>
              </a:rPr>
              <a:t>–</a:t>
            </a:r>
            <a:r>
              <a:rPr lang="en-US" sz="2133" dirty="0">
                <a:latin typeface="Century Gothic" panose="020B0502020202020204" pitchFamily="34" charset="0"/>
              </a:rPr>
              <a:t> Introduction to Engineering Design (4 credits)</a:t>
            </a:r>
          </a:p>
          <a:p>
            <a:pPr marL="304815" indent="-304815">
              <a:buFont typeface="Arial" panose="020B0604020202020204" pitchFamily="34" charset="0"/>
              <a:buChar char="•"/>
            </a:pPr>
            <a:r>
              <a:rPr lang="en-US" sz="2133" dirty="0">
                <a:latin typeface="Century Gothic" panose="020B0502020202020204" pitchFamily="34" charset="0"/>
              </a:rPr>
              <a:t>ENGR 1511 </a:t>
            </a:r>
            <a:r>
              <a:rPr lang="mr-IN" sz="2133" dirty="0">
                <a:latin typeface="Century Gothic" panose="020B0502020202020204" pitchFamily="34" charset="0"/>
              </a:rPr>
              <a:t>–</a:t>
            </a:r>
            <a:r>
              <a:rPr lang="en-US" sz="2133" dirty="0">
                <a:latin typeface="Century Gothic" panose="020B0502020202020204" pitchFamily="34" charset="0"/>
              </a:rPr>
              <a:t> Engineering Connections (1 credit)</a:t>
            </a:r>
          </a:p>
          <a:p>
            <a:r>
              <a:rPr lang="en-US" sz="2133" b="1" dirty="0">
                <a:latin typeface="Century Gothic" panose="020B0502020202020204" pitchFamily="34" charset="0"/>
              </a:rPr>
              <a:t>TOTAL </a:t>
            </a:r>
            <a:r>
              <a:rPr lang="mr-IN" sz="2133" b="1" dirty="0">
                <a:latin typeface="Century Gothic" panose="020B0502020202020204" pitchFamily="34" charset="0"/>
              </a:rPr>
              <a:t>–</a:t>
            </a:r>
            <a:r>
              <a:rPr lang="en-US" sz="2133" b="1" dirty="0">
                <a:latin typeface="Century Gothic" panose="020B0502020202020204" pitchFamily="34" charset="0"/>
              </a:rPr>
              <a:t> 17-18 Credits</a:t>
            </a:r>
          </a:p>
          <a:p>
            <a:endParaRPr lang="en-US" sz="2133" dirty="0">
              <a:latin typeface="Century Gothic" panose="020B0502020202020204" pitchFamily="34" charset="0"/>
            </a:endParaRPr>
          </a:p>
          <a:p>
            <a:r>
              <a:rPr lang="en-US" sz="1867" dirty="0">
                <a:latin typeface="Century Gothic" panose="020B0502020202020204" pitchFamily="34" charset="0"/>
              </a:rPr>
              <a:t>Note: Engineering majors are not required to take a language</a:t>
            </a:r>
          </a:p>
          <a:p>
            <a:endParaRPr lang="en-US" sz="1867" dirty="0">
              <a:latin typeface="Century Gothic" panose="020B0502020202020204" pitchFamily="34" charset="0"/>
            </a:endParaRPr>
          </a:p>
          <a:p>
            <a:r>
              <a:rPr lang="en-US" sz="1867" dirty="0">
                <a:latin typeface="Century Gothic" panose="020B0502020202020204" pitchFamily="34" charset="0"/>
              </a:rPr>
              <a:t>*MATH 1941 – (Calculus I Workshop) Is not required but is recommended for students that need additional support developing calculus skills. </a:t>
            </a:r>
            <a:r>
              <a:rPr lang="en-US" sz="1800" dirty="0">
                <a:latin typeface="Century Gothic" panose="020B0502020202020204" pitchFamily="34" charset="0"/>
                <a:hlinkClick r:id="rId3"/>
              </a:rPr>
              <a:t>Math Advising Document</a:t>
            </a:r>
            <a:r>
              <a:rPr lang="en-US" sz="1800" dirty="0">
                <a:latin typeface="Century Gothic" panose="020B0502020202020204" pitchFamily="34" charset="0"/>
              </a:rPr>
              <a:t>. </a:t>
            </a:r>
            <a:endParaRPr lang="en-US" sz="1867" dirty="0">
              <a:latin typeface="Century Gothic" panose="020B0502020202020204" pitchFamily="34" charset="0"/>
            </a:endParaRPr>
          </a:p>
          <a:p>
            <a:endParaRPr lang="en-US" sz="1867" dirty="0">
              <a:latin typeface="Century Gothic" panose="020B0502020202020204" pitchFamily="34" charset="0"/>
            </a:endParaRPr>
          </a:p>
          <a:p>
            <a:endParaRPr lang="en-US" sz="2133" dirty="0">
              <a:latin typeface="Century Gothic" panose="020B0502020202020204" pitchFamily="34" charset="0"/>
            </a:endParaRPr>
          </a:p>
        </p:txBody>
      </p:sp>
      <p:pic>
        <p:nvPicPr>
          <p:cNvPr id="15" name="Picture Placeholder 4">
            <a:extLst>
              <a:ext uri="{FF2B5EF4-FFF2-40B4-BE49-F238E27FC236}">
                <a16:creationId xmlns:a16="http://schemas.microsoft.com/office/drawing/2014/main" id="{F328D544-6345-E511-9EDE-30FEB146BB1A}"/>
              </a:ext>
            </a:extLst>
          </p:cNvPr>
          <p:cNvPicPr>
            <a:picLocks noChangeAspect="1"/>
          </p:cNvPicPr>
          <p:nvPr/>
        </p:nvPicPr>
        <p:blipFill>
          <a:blip r:embed="rId4"/>
          <a:stretch>
            <a:fillRect/>
          </a:stretch>
        </p:blipFill>
        <p:spPr>
          <a:xfrm>
            <a:off x="8665316" y="3463106"/>
            <a:ext cx="3066442" cy="1998304"/>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pic>
      <p:pic>
        <p:nvPicPr>
          <p:cNvPr id="16" name="Picture Placeholder 4">
            <a:extLst>
              <a:ext uri="{FF2B5EF4-FFF2-40B4-BE49-F238E27FC236}">
                <a16:creationId xmlns:a16="http://schemas.microsoft.com/office/drawing/2014/main" id="{9F589BE9-AF4F-98D9-0B7B-47ECEEBB6BA4}"/>
              </a:ext>
            </a:extLst>
          </p:cNvPr>
          <p:cNvPicPr>
            <a:picLocks noChangeAspect="1"/>
          </p:cNvPicPr>
          <p:nvPr/>
        </p:nvPicPr>
        <p:blipFill>
          <a:blip r:embed="rId5"/>
          <a:stretch>
            <a:fillRect/>
          </a:stretch>
        </p:blipFill>
        <p:spPr>
          <a:xfrm>
            <a:off x="7610199" y="397438"/>
            <a:ext cx="3064386" cy="1998305"/>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pic>
    </p:spTree>
    <p:extLst>
      <p:ext uri="{BB962C8B-B14F-4D97-AF65-F5344CB8AC3E}">
        <p14:creationId xmlns:p14="http://schemas.microsoft.com/office/powerpoint/2010/main" val="796393660"/>
      </p:ext>
    </p:extLst>
  </p:cSld>
  <p:clrMapOvr>
    <a:masterClrMapping/>
  </p:clrMapOvr>
  <mc:AlternateContent xmlns:mc="http://schemas.openxmlformats.org/markup-compatibility/2006" xmlns:p14="http://schemas.microsoft.com/office/powerpoint/2010/main">
    <mc:Choice Requires="p14">
      <p:transition spd="slow" p14:dur="2000" advTm="89057"/>
    </mc:Choice>
    <mc:Fallback xmlns="">
      <p:transition spd="slow" advTm="8905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85800" y="508000"/>
            <a:ext cx="7137400" cy="533992"/>
          </a:xfrm>
          <a:prstGeom prst="rect">
            <a:avLst/>
          </a:prstGeom>
        </p:spPr>
        <p:txBody>
          <a:bodyPr wrap="square" lIns="0" tIns="0" rIns="0" bIns="0" rtlCol="0" anchor="t">
            <a:spAutoFit/>
          </a:bodyPr>
          <a:lstStyle/>
          <a:p>
            <a:pPr>
              <a:lnSpc>
                <a:spcPts val="4648"/>
              </a:lnSpc>
            </a:pPr>
            <a:r>
              <a:rPr lang="en-US" sz="2800" spc="19" dirty="0">
                <a:solidFill>
                  <a:srgbClr val="000000"/>
                </a:solidFill>
                <a:latin typeface="Futura Std 1 Bold"/>
              </a:rPr>
              <a:t>FREQUENTLY ASKED QUESTIONS</a:t>
            </a:r>
          </a:p>
        </p:txBody>
      </p:sp>
      <p:grpSp>
        <p:nvGrpSpPr>
          <p:cNvPr id="5" name="Group 5"/>
          <p:cNvGrpSpPr/>
          <p:nvPr/>
        </p:nvGrpSpPr>
        <p:grpSpPr>
          <a:xfrm rot="-5400000">
            <a:off x="16427" y="-16426"/>
            <a:ext cx="2717657" cy="2750511"/>
            <a:chOff x="0" y="0"/>
            <a:chExt cx="5435314" cy="5501022"/>
          </a:xfrm>
        </p:grpSpPr>
        <p:grpSp>
          <p:nvGrpSpPr>
            <p:cNvPr id="6" name="Group 6"/>
            <p:cNvGrpSpPr/>
            <p:nvPr/>
          </p:nvGrpSpPr>
          <p:grpSpPr>
            <a:xfrm>
              <a:off x="0" y="0"/>
              <a:ext cx="5404647" cy="491981"/>
              <a:chOff x="0" y="0"/>
              <a:chExt cx="2843789" cy="258868"/>
            </a:xfrm>
          </p:grpSpPr>
          <p:sp>
            <p:nvSpPr>
              <p:cNvPr id="7" name="Freeform 7"/>
              <p:cNvSpPr/>
              <p:nvPr/>
            </p:nvSpPr>
            <p:spPr>
              <a:xfrm>
                <a:off x="0" y="0"/>
                <a:ext cx="2843789" cy="258868"/>
              </a:xfrm>
              <a:custGeom>
                <a:avLst/>
                <a:gdLst/>
                <a:ahLst/>
                <a:cxnLst/>
                <a:rect l="l" t="t" r="r" b="b"/>
                <a:pathLst>
                  <a:path w="2843789" h="258868">
                    <a:moveTo>
                      <a:pt x="0" y="0"/>
                    </a:moveTo>
                    <a:lnTo>
                      <a:pt x="2843789" y="0"/>
                    </a:lnTo>
                    <a:lnTo>
                      <a:pt x="2843789" y="258868"/>
                    </a:lnTo>
                    <a:lnTo>
                      <a:pt x="0" y="258868"/>
                    </a:lnTo>
                    <a:close/>
                  </a:path>
                </a:pathLst>
              </a:custGeom>
              <a:solidFill>
                <a:srgbClr val="8B6F4B"/>
              </a:solidFill>
            </p:spPr>
            <p:txBody>
              <a:bodyPr/>
              <a:lstStyle/>
              <a:p>
                <a:endParaRPr lang="en-US"/>
              </a:p>
            </p:txBody>
          </p:sp>
        </p:grpSp>
        <p:grpSp>
          <p:nvGrpSpPr>
            <p:cNvPr id="8" name="Group 8"/>
            <p:cNvGrpSpPr/>
            <p:nvPr/>
          </p:nvGrpSpPr>
          <p:grpSpPr>
            <a:xfrm rot="-5400000">
              <a:off x="2443466" y="2509174"/>
              <a:ext cx="5491715" cy="491981"/>
              <a:chOff x="0" y="0"/>
              <a:chExt cx="2889602" cy="258868"/>
            </a:xfrm>
          </p:grpSpPr>
          <p:sp>
            <p:nvSpPr>
              <p:cNvPr id="9" name="Freeform 9"/>
              <p:cNvSpPr/>
              <p:nvPr/>
            </p:nvSpPr>
            <p:spPr>
              <a:xfrm>
                <a:off x="0" y="0"/>
                <a:ext cx="2889602" cy="258868"/>
              </a:xfrm>
              <a:custGeom>
                <a:avLst/>
                <a:gdLst/>
                <a:ahLst/>
                <a:cxnLst/>
                <a:rect l="l" t="t" r="r" b="b"/>
                <a:pathLst>
                  <a:path w="2889602" h="258868">
                    <a:moveTo>
                      <a:pt x="0" y="0"/>
                    </a:moveTo>
                    <a:lnTo>
                      <a:pt x="2889602" y="0"/>
                    </a:lnTo>
                    <a:lnTo>
                      <a:pt x="2889602" y="258868"/>
                    </a:lnTo>
                    <a:lnTo>
                      <a:pt x="0" y="258868"/>
                    </a:lnTo>
                    <a:close/>
                  </a:path>
                </a:pathLst>
              </a:custGeom>
              <a:solidFill>
                <a:srgbClr val="8B6F4B"/>
              </a:solidFill>
            </p:spPr>
            <p:txBody>
              <a:bodyPr/>
              <a:lstStyle/>
              <a:p>
                <a:endParaRPr lang="en-US"/>
              </a:p>
            </p:txBody>
          </p:sp>
        </p:grpSp>
      </p:grpSp>
      <p:sp>
        <p:nvSpPr>
          <p:cNvPr id="12" name="Rectangle 11">
            <a:extLst>
              <a:ext uri="{FF2B5EF4-FFF2-40B4-BE49-F238E27FC236}">
                <a16:creationId xmlns:a16="http://schemas.microsoft.com/office/drawing/2014/main" id="{B24E7612-7829-73CA-E37D-A05E1232216D}"/>
              </a:ext>
            </a:extLst>
          </p:cNvPr>
          <p:cNvSpPr/>
          <p:nvPr/>
        </p:nvSpPr>
        <p:spPr>
          <a:xfrm>
            <a:off x="685800" y="1204860"/>
            <a:ext cx="11404600" cy="5475410"/>
          </a:xfrm>
          <a:prstGeom prst="rect">
            <a:avLst/>
          </a:prstGeom>
          <a:solidFill>
            <a:schemeClr val="bg1"/>
          </a:solidFill>
        </p:spPr>
        <p:txBody>
          <a:bodyPr wrap="square">
            <a:spAutoFit/>
          </a:bodyPr>
          <a:lstStyle/>
          <a:p>
            <a:r>
              <a:rPr lang="en-US" sz="2133" b="1" dirty="0">
                <a:latin typeface="Century Gothic" panose="020B0502020202020204" pitchFamily="34" charset="0"/>
              </a:rPr>
              <a:t>What if I already have credit for Calculus 1?</a:t>
            </a:r>
          </a:p>
          <a:p>
            <a:r>
              <a:rPr lang="en-US" sz="2050" i="1" dirty="0">
                <a:latin typeface="Century Gothic" panose="020B0502020202020204" pitchFamily="34" charset="0"/>
              </a:rPr>
              <a:t>We suggest taking Calculus II (MATH 1952) or a common curriculum course for the fall.</a:t>
            </a:r>
          </a:p>
          <a:p>
            <a:endParaRPr lang="en-US" sz="2133" i="1" dirty="0">
              <a:latin typeface="Century Gothic" panose="020B0502020202020204" pitchFamily="34" charset="0"/>
            </a:endParaRPr>
          </a:p>
          <a:p>
            <a:r>
              <a:rPr lang="en-US" sz="2133" b="1" dirty="0">
                <a:latin typeface="Century Gothic" panose="020B0502020202020204" pitchFamily="34" charset="0"/>
              </a:rPr>
              <a:t>What if I already have credit for Calculus 1 but I would still take it?</a:t>
            </a:r>
          </a:p>
          <a:p>
            <a:r>
              <a:rPr lang="en-US" sz="2050" i="1" dirty="0">
                <a:latin typeface="Century Gothic" panose="020B0502020202020204" pitchFamily="34" charset="0"/>
              </a:rPr>
              <a:t>Yes, you can take Calculus 1 again if you would like, however the credits will not be double counted.</a:t>
            </a:r>
          </a:p>
          <a:p>
            <a:endParaRPr lang="en-US" sz="2133" i="1" dirty="0">
              <a:latin typeface="Century Gothic" panose="020B0502020202020204" pitchFamily="34" charset="0"/>
            </a:endParaRPr>
          </a:p>
          <a:p>
            <a:r>
              <a:rPr lang="en-US" sz="2133" b="1" dirty="0">
                <a:latin typeface="Century Gothic" panose="020B0502020202020204" pitchFamily="34" charset="0"/>
              </a:rPr>
              <a:t>What if I am not ready to take Calculus 1?</a:t>
            </a:r>
          </a:p>
          <a:p>
            <a:r>
              <a:rPr lang="en-US" i="1" dirty="0">
                <a:latin typeface="Century Gothic" panose="020B0502020202020204" pitchFamily="34" charset="0"/>
              </a:rPr>
              <a:t>We highly encourage all first-year CS students interested in the BS and all engineering students to register for Calculus 1 fall quarter. We encourage you to take </a:t>
            </a:r>
            <a:r>
              <a:rPr lang="en-US" b="1" i="1" dirty="0">
                <a:latin typeface="Century Gothic" panose="020B0502020202020204" pitchFamily="34" charset="0"/>
              </a:rPr>
              <a:t>MATH 1941 (Calculus I Workshop) </a:t>
            </a:r>
            <a:r>
              <a:rPr lang="en-US" i="1" dirty="0">
                <a:latin typeface="Century Gothic" panose="020B0502020202020204" pitchFamily="34" charset="0"/>
              </a:rPr>
              <a:t>alongside MATH 1951. It provides students with additional structure and targeted support to enhance their learning experience in a calculus course. In a workshop meeting, students deepen their understanding of algebra and calculus concepts through collaborative problem-solving and receive personalized assistance from workshop leaders. The grade in the workshop is solely based on attendance and participation in the workshop; there is no homework and there are no quizzes or exams associated with the workshop. </a:t>
            </a:r>
          </a:p>
          <a:p>
            <a:endParaRPr lang="en-US" i="1" dirty="0">
              <a:latin typeface="Century Gothic" panose="020B0502020202020204" pitchFamily="34" charset="0"/>
            </a:endParaRPr>
          </a:p>
          <a:p>
            <a:r>
              <a:rPr lang="en-US" i="1" dirty="0">
                <a:latin typeface="Century Gothic" panose="020B0502020202020204" pitchFamily="34" charset="0"/>
              </a:rPr>
              <a:t>Please review the </a:t>
            </a:r>
            <a:r>
              <a:rPr lang="en-US" i="1" dirty="0">
                <a:latin typeface="Century Gothic" panose="020B0502020202020204" pitchFamily="34" charset="0"/>
                <a:hlinkClick r:id="rId3"/>
              </a:rPr>
              <a:t>Math Advising Document </a:t>
            </a:r>
            <a:r>
              <a:rPr lang="en-US" i="1" dirty="0">
                <a:latin typeface="Century Gothic" panose="020B0502020202020204" pitchFamily="34" charset="0"/>
              </a:rPr>
              <a:t>for additional guidance.</a:t>
            </a:r>
          </a:p>
        </p:txBody>
      </p:sp>
    </p:spTree>
    <p:extLst>
      <p:ext uri="{BB962C8B-B14F-4D97-AF65-F5344CB8AC3E}">
        <p14:creationId xmlns:p14="http://schemas.microsoft.com/office/powerpoint/2010/main" val="3762698401"/>
      </p:ext>
    </p:extLst>
  </p:cSld>
  <p:clrMapOvr>
    <a:masterClrMapping/>
  </p:clrMapOvr>
  <mc:AlternateContent xmlns:mc="http://schemas.openxmlformats.org/markup-compatibility/2006" xmlns:p14="http://schemas.microsoft.com/office/powerpoint/2010/main">
    <mc:Choice Requires="p14">
      <p:transition spd="slow" p14:dur="2000" advTm="107306"/>
    </mc:Choice>
    <mc:Fallback xmlns="">
      <p:transition spd="slow" advTm="10730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85800" y="508000"/>
            <a:ext cx="7848600" cy="533992"/>
          </a:xfrm>
          <a:prstGeom prst="rect">
            <a:avLst/>
          </a:prstGeom>
        </p:spPr>
        <p:txBody>
          <a:bodyPr wrap="square" lIns="0" tIns="0" rIns="0" bIns="0" rtlCol="0" anchor="t">
            <a:spAutoFit/>
          </a:bodyPr>
          <a:lstStyle/>
          <a:p>
            <a:pPr>
              <a:lnSpc>
                <a:spcPts val="4648"/>
              </a:lnSpc>
            </a:pPr>
            <a:r>
              <a:rPr lang="en-US" sz="2800" spc="19" dirty="0">
                <a:solidFill>
                  <a:srgbClr val="000000"/>
                </a:solidFill>
                <a:latin typeface="Futura Std 1 Bold"/>
              </a:rPr>
              <a:t>FREQUENTLY ASKED QUESTIONS</a:t>
            </a:r>
          </a:p>
        </p:txBody>
      </p:sp>
      <p:grpSp>
        <p:nvGrpSpPr>
          <p:cNvPr id="5" name="Group 5"/>
          <p:cNvGrpSpPr/>
          <p:nvPr/>
        </p:nvGrpSpPr>
        <p:grpSpPr>
          <a:xfrm rot="-5400000">
            <a:off x="16427" y="-16426"/>
            <a:ext cx="2717657" cy="2750511"/>
            <a:chOff x="0" y="0"/>
            <a:chExt cx="5435314" cy="5501022"/>
          </a:xfrm>
        </p:grpSpPr>
        <p:grpSp>
          <p:nvGrpSpPr>
            <p:cNvPr id="6" name="Group 6"/>
            <p:cNvGrpSpPr/>
            <p:nvPr/>
          </p:nvGrpSpPr>
          <p:grpSpPr>
            <a:xfrm>
              <a:off x="0" y="0"/>
              <a:ext cx="5404647" cy="491981"/>
              <a:chOff x="0" y="0"/>
              <a:chExt cx="2843789" cy="258868"/>
            </a:xfrm>
          </p:grpSpPr>
          <p:sp>
            <p:nvSpPr>
              <p:cNvPr id="7" name="Freeform 7"/>
              <p:cNvSpPr/>
              <p:nvPr/>
            </p:nvSpPr>
            <p:spPr>
              <a:xfrm>
                <a:off x="0" y="0"/>
                <a:ext cx="2843789" cy="258868"/>
              </a:xfrm>
              <a:custGeom>
                <a:avLst/>
                <a:gdLst/>
                <a:ahLst/>
                <a:cxnLst/>
                <a:rect l="l" t="t" r="r" b="b"/>
                <a:pathLst>
                  <a:path w="2843789" h="258868">
                    <a:moveTo>
                      <a:pt x="0" y="0"/>
                    </a:moveTo>
                    <a:lnTo>
                      <a:pt x="2843789" y="0"/>
                    </a:lnTo>
                    <a:lnTo>
                      <a:pt x="2843789" y="258868"/>
                    </a:lnTo>
                    <a:lnTo>
                      <a:pt x="0" y="258868"/>
                    </a:lnTo>
                    <a:close/>
                  </a:path>
                </a:pathLst>
              </a:custGeom>
              <a:solidFill>
                <a:srgbClr val="8B2332"/>
              </a:solidFill>
            </p:spPr>
            <p:txBody>
              <a:bodyPr/>
              <a:lstStyle/>
              <a:p>
                <a:endParaRPr lang="en-US"/>
              </a:p>
            </p:txBody>
          </p:sp>
        </p:grpSp>
        <p:grpSp>
          <p:nvGrpSpPr>
            <p:cNvPr id="8" name="Group 8"/>
            <p:cNvGrpSpPr/>
            <p:nvPr/>
          </p:nvGrpSpPr>
          <p:grpSpPr>
            <a:xfrm rot="-5400000">
              <a:off x="2443466" y="2509174"/>
              <a:ext cx="5491715" cy="491981"/>
              <a:chOff x="0" y="0"/>
              <a:chExt cx="2889602" cy="258868"/>
            </a:xfrm>
          </p:grpSpPr>
          <p:sp>
            <p:nvSpPr>
              <p:cNvPr id="9" name="Freeform 9"/>
              <p:cNvSpPr/>
              <p:nvPr/>
            </p:nvSpPr>
            <p:spPr>
              <a:xfrm>
                <a:off x="0" y="0"/>
                <a:ext cx="2889602" cy="258868"/>
              </a:xfrm>
              <a:custGeom>
                <a:avLst/>
                <a:gdLst/>
                <a:ahLst/>
                <a:cxnLst/>
                <a:rect l="l" t="t" r="r" b="b"/>
                <a:pathLst>
                  <a:path w="2889602" h="258868">
                    <a:moveTo>
                      <a:pt x="0" y="0"/>
                    </a:moveTo>
                    <a:lnTo>
                      <a:pt x="2889602" y="0"/>
                    </a:lnTo>
                    <a:lnTo>
                      <a:pt x="2889602" y="258868"/>
                    </a:lnTo>
                    <a:lnTo>
                      <a:pt x="0" y="258868"/>
                    </a:lnTo>
                    <a:close/>
                  </a:path>
                </a:pathLst>
              </a:custGeom>
              <a:solidFill>
                <a:srgbClr val="8B2332"/>
              </a:solidFill>
            </p:spPr>
            <p:txBody>
              <a:bodyPr/>
              <a:lstStyle/>
              <a:p>
                <a:endParaRPr lang="en-US"/>
              </a:p>
            </p:txBody>
          </p:sp>
        </p:grpSp>
      </p:grpSp>
      <p:sp>
        <p:nvSpPr>
          <p:cNvPr id="12" name="Rectangle 11">
            <a:extLst>
              <a:ext uri="{FF2B5EF4-FFF2-40B4-BE49-F238E27FC236}">
                <a16:creationId xmlns:a16="http://schemas.microsoft.com/office/drawing/2014/main" id="{23C1CF50-D38C-BCD4-1468-400BF21062BD}"/>
              </a:ext>
            </a:extLst>
          </p:cNvPr>
          <p:cNvSpPr/>
          <p:nvPr/>
        </p:nvSpPr>
        <p:spPr>
          <a:xfrm>
            <a:off x="685800" y="1366496"/>
            <a:ext cx="10591800" cy="3702873"/>
          </a:xfrm>
          <a:prstGeom prst="rect">
            <a:avLst/>
          </a:prstGeom>
          <a:solidFill>
            <a:schemeClr val="bg1"/>
          </a:solidFill>
        </p:spPr>
        <p:txBody>
          <a:bodyPr wrap="square">
            <a:spAutoFit/>
          </a:bodyPr>
          <a:lstStyle/>
          <a:p>
            <a:r>
              <a:rPr lang="en-US" sz="2133" b="1" dirty="0">
                <a:latin typeface="Century Gothic" panose="020B0502020202020204" pitchFamily="34" charset="0"/>
              </a:rPr>
              <a:t>What if I would like to explore another major in addition to computer science or engineering?</a:t>
            </a:r>
          </a:p>
          <a:p>
            <a:endParaRPr lang="en-US" sz="2133" i="1" dirty="0">
              <a:latin typeface="Century Gothic" panose="020B0502020202020204" pitchFamily="34" charset="0"/>
            </a:endParaRPr>
          </a:p>
          <a:p>
            <a:r>
              <a:rPr lang="en-US" sz="2133" i="1" dirty="0">
                <a:latin typeface="Century Gothic" panose="020B0502020202020204" pitchFamily="34" charset="0"/>
              </a:rPr>
              <a:t>For CS, the only courses needed specifically for fall quarter are COMP 1201 and COMP 1351. The rest of your schedule is flexible to take courses from other departments, however we do highly encourage MATH 1951 if you are interested in a BS.</a:t>
            </a:r>
          </a:p>
          <a:p>
            <a:endParaRPr lang="en-US" sz="2133" i="1" dirty="0">
              <a:latin typeface="Century Gothic" panose="020B0502020202020204" pitchFamily="34" charset="0"/>
            </a:endParaRPr>
          </a:p>
          <a:p>
            <a:r>
              <a:rPr lang="en-US" sz="2133" i="1" dirty="0">
                <a:latin typeface="Century Gothic" panose="020B0502020202020204" pitchFamily="34" charset="0"/>
              </a:rPr>
              <a:t>For engineering, If you would like to take a different course than those listed, Chemistry is the easiest to take later. In order to stay on track all others should be taken during fall quarter.</a:t>
            </a:r>
            <a:endParaRPr lang="en-US" sz="2400" dirty="0">
              <a:latin typeface="Century Gothic" panose="020B0502020202020204" pitchFamily="34" charset="0"/>
            </a:endParaRPr>
          </a:p>
        </p:txBody>
      </p:sp>
    </p:spTree>
    <p:extLst>
      <p:ext uri="{BB962C8B-B14F-4D97-AF65-F5344CB8AC3E}">
        <p14:creationId xmlns:p14="http://schemas.microsoft.com/office/powerpoint/2010/main" val="2171679355"/>
      </p:ext>
    </p:extLst>
  </p:cSld>
  <p:clrMapOvr>
    <a:masterClrMapping/>
  </p:clrMapOvr>
  <mc:AlternateContent xmlns:mc="http://schemas.openxmlformats.org/markup-compatibility/2006" xmlns:p14="http://schemas.microsoft.com/office/powerpoint/2010/main">
    <mc:Choice Requires="p14">
      <p:transition spd="slow" p14:dur="2000" advTm="53093"/>
    </mc:Choice>
    <mc:Fallback xmlns="">
      <p:transition spd="slow" advTm="5309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85800" y="508000"/>
            <a:ext cx="7137400" cy="533992"/>
          </a:xfrm>
          <a:prstGeom prst="rect">
            <a:avLst/>
          </a:prstGeom>
        </p:spPr>
        <p:txBody>
          <a:bodyPr wrap="square" lIns="0" tIns="0" rIns="0" bIns="0" rtlCol="0" anchor="t">
            <a:spAutoFit/>
          </a:bodyPr>
          <a:lstStyle/>
          <a:p>
            <a:pPr>
              <a:lnSpc>
                <a:spcPts val="4648"/>
              </a:lnSpc>
            </a:pPr>
            <a:r>
              <a:rPr lang="en-US" sz="2800" spc="19" dirty="0">
                <a:solidFill>
                  <a:srgbClr val="000000"/>
                </a:solidFill>
                <a:latin typeface="Futura Std 1 Bold"/>
              </a:rPr>
              <a:t>FREQUENTLY ASKED QUESTIONS</a:t>
            </a:r>
          </a:p>
        </p:txBody>
      </p:sp>
      <p:grpSp>
        <p:nvGrpSpPr>
          <p:cNvPr id="5" name="Group 5"/>
          <p:cNvGrpSpPr/>
          <p:nvPr/>
        </p:nvGrpSpPr>
        <p:grpSpPr>
          <a:xfrm rot="-5400000">
            <a:off x="16427" y="-16426"/>
            <a:ext cx="2717657" cy="2750511"/>
            <a:chOff x="0" y="0"/>
            <a:chExt cx="5435314" cy="5501022"/>
          </a:xfrm>
        </p:grpSpPr>
        <p:grpSp>
          <p:nvGrpSpPr>
            <p:cNvPr id="6" name="Group 6"/>
            <p:cNvGrpSpPr/>
            <p:nvPr/>
          </p:nvGrpSpPr>
          <p:grpSpPr>
            <a:xfrm>
              <a:off x="0" y="0"/>
              <a:ext cx="5404647" cy="491981"/>
              <a:chOff x="0" y="0"/>
              <a:chExt cx="2843789" cy="258868"/>
            </a:xfrm>
          </p:grpSpPr>
          <p:sp>
            <p:nvSpPr>
              <p:cNvPr id="7" name="Freeform 7"/>
              <p:cNvSpPr/>
              <p:nvPr/>
            </p:nvSpPr>
            <p:spPr>
              <a:xfrm>
                <a:off x="0" y="0"/>
                <a:ext cx="2843789" cy="258868"/>
              </a:xfrm>
              <a:custGeom>
                <a:avLst/>
                <a:gdLst/>
                <a:ahLst/>
                <a:cxnLst/>
                <a:rect l="l" t="t" r="r" b="b"/>
                <a:pathLst>
                  <a:path w="2843789" h="258868">
                    <a:moveTo>
                      <a:pt x="0" y="0"/>
                    </a:moveTo>
                    <a:lnTo>
                      <a:pt x="2843789" y="0"/>
                    </a:lnTo>
                    <a:lnTo>
                      <a:pt x="2843789" y="258868"/>
                    </a:lnTo>
                    <a:lnTo>
                      <a:pt x="0" y="258868"/>
                    </a:lnTo>
                    <a:close/>
                  </a:path>
                </a:pathLst>
              </a:custGeom>
              <a:solidFill>
                <a:srgbClr val="8B6F4B"/>
              </a:solidFill>
            </p:spPr>
            <p:txBody>
              <a:bodyPr/>
              <a:lstStyle/>
              <a:p>
                <a:endParaRPr lang="en-US"/>
              </a:p>
            </p:txBody>
          </p:sp>
        </p:grpSp>
        <p:grpSp>
          <p:nvGrpSpPr>
            <p:cNvPr id="8" name="Group 8"/>
            <p:cNvGrpSpPr/>
            <p:nvPr/>
          </p:nvGrpSpPr>
          <p:grpSpPr>
            <a:xfrm rot="-5400000">
              <a:off x="2443466" y="2509174"/>
              <a:ext cx="5491715" cy="491981"/>
              <a:chOff x="0" y="0"/>
              <a:chExt cx="2889602" cy="258868"/>
            </a:xfrm>
          </p:grpSpPr>
          <p:sp>
            <p:nvSpPr>
              <p:cNvPr id="9" name="Freeform 9"/>
              <p:cNvSpPr/>
              <p:nvPr/>
            </p:nvSpPr>
            <p:spPr>
              <a:xfrm>
                <a:off x="0" y="0"/>
                <a:ext cx="2889602" cy="258868"/>
              </a:xfrm>
              <a:custGeom>
                <a:avLst/>
                <a:gdLst/>
                <a:ahLst/>
                <a:cxnLst/>
                <a:rect l="l" t="t" r="r" b="b"/>
                <a:pathLst>
                  <a:path w="2889602" h="258868">
                    <a:moveTo>
                      <a:pt x="0" y="0"/>
                    </a:moveTo>
                    <a:lnTo>
                      <a:pt x="2889602" y="0"/>
                    </a:lnTo>
                    <a:lnTo>
                      <a:pt x="2889602" y="258868"/>
                    </a:lnTo>
                    <a:lnTo>
                      <a:pt x="0" y="258868"/>
                    </a:lnTo>
                    <a:close/>
                  </a:path>
                </a:pathLst>
              </a:custGeom>
              <a:solidFill>
                <a:srgbClr val="8B6F4B"/>
              </a:solidFill>
            </p:spPr>
            <p:txBody>
              <a:bodyPr/>
              <a:lstStyle/>
              <a:p>
                <a:endParaRPr lang="en-US"/>
              </a:p>
            </p:txBody>
          </p:sp>
        </p:grpSp>
      </p:grpSp>
      <p:sp>
        <p:nvSpPr>
          <p:cNvPr id="12" name="Rectangle 11">
            <a:extLst>
              <a:ext uri="{FF2B5EF4-FFF2-40B4-BE49-F238E27FC236}">
                <a16:creationId xmlns:a16="http://schemas.microsoft.com/office/drawing/2014/main" id="{B24E7612-7829-73CA-E37D-A05E1232216D}"/>
              </a:ext>
            </a:extLst>
          </p:cNvPr>
          <p:cNvSpPr/>
          <p:nvPr/>
        </p:nvSpPr>
        <p:spPr>
          <a:xfrm>
            <a:off x="685800" y="1303999"/>
            <a:ext cx="7972063" cy="5406352"/>
          </a:xfrm>
          <a:prstGeom prst="rect">
            <a:avLst/>
          </a:prstGeom>
          <a:solidFill>
            <a:schemeClr val="bg1"/>
          </a:solidFill>
        </p:spPr>
        <p:txBody>
          <a:bodyPr wrap="square">
            <a:spAutoFit/>
          </a:bodyPr>
          <a:lstStyle/>
          <a:p>
            <a:r>
              <a:rPr lang="en-US" sz="2133" b="1" dirty="0">
                <a:latin typeface="Century Gothic" panose="020B0502020202020204" pitchFamily="34" charset="0"/>
              </a:rPr>
              <a:t>What if I already have credit for another required course besides math?</a:t>
            </a:r>
          </a:p>
          <a:p>
            <a:r>
              <a:rPr lang="en-US" sz="2000" i="1" dirty="0">
                <a:latin typeface="Century Gothic" panose="020B0502020202020204" pitchFamily="34" charset="0"/>
              </a:rPr>
              <a:t>If you already have credit for previous computer science experience, we suggest you next the next course in the COMP series or a common curriculum course.</a:t>
            </a:r>
          </a:p>
          <a:p>
            <a:endParaRPr lang="en-US" sz="2000" i="1" dirty="0">
              <a:latin typeface="Century Gothic" panose="020B0502020202020204" pitchFamily="34" charset="0"/>
            </a:endParaRPr>
          </a:p>
          <a:p>
            <a:r>
              <a:rPr lang="en-US" sz="2000" i="1" dirty="0">
                <a:latin typeface="Century Gothic" panose="020B0502020202020204" pitchFamily="34" charset="0"/>
              </a:rPr>
              <a:t>If you are an engineering student and already have credit for chemistry, it is suggested you take a common curriculum course.</a:t>
            </a:r>
            <a:endParaRPr lang="en-US" sz="2133" b="1" i="1" dirty="0">
              <a:latin typeface="Century Gothic" panose="020B0502020202020204" pitchFamily="34" charset="0"/>
            </a:endParaRPr>
          </a:p>
          <a:p>
            <a:endParaRPr lang="en-US" sz="2133" b="1" dirty="0">
              <a:latin typeface="Century Gothic" panose="020B0502020202020204" pitchFamily="34" charset="0"/>
            </a:endParaRPr>
          </a:p>
          <a:p>
            <a:r>
              <a:rPr lang="en-US" sz="2133" b="1" dirty="0">
                <a:latin typeface="Century Gothic" panose="020B0502020202020204" pitchFamily="34" charset="0"/>
              </a:rPr>
              <a:t>What if I feel 17-18 credits is too much?</a:t>
            </a:r>
          </a:p>
          <a:p>
            <a:r>
              <a:rPr lang="en-US" sz="2000" i="1" dirty="0">
                <a:latin typeface="Century Gothic" panose="020B0502020202020204" pitchFamily="34" charset="0"/>
              </a:rPr>
              <a:t>We suggest to start with the 17-18 shown, however for engineering the easiest course to take at another date is General Chemistry. Do keep in mind this may require taking an extra course at a later date or over the summer to stay on track. For CS, the easiest course to take later would be a common </a:t>
            </a:r>
            <a:r>
              <a:rPr lang="en-US" sz="2000" i="1" dirty="0" err="1">
                <a:latin typeface="Century Gothic" panose="020B0502020202020204" pitchFamily="34" charset="0"/>
              </a:rPr>
              <a:t>curriclum</a:t>
            </a:r>
            <a:r>
              <a:rPr lang="en-US" sz="2000" i="1" dirty="0">
                <a:latin typeface="Century Gothic" panose="020B0502020202020204" pitchFamily="34" charset="0"/>
              </a:rPr>
              <a:t> course.</a:t>
            </a:r>
          </a:p>
        </p:txBody>
      </p:sp>
    </p:spTree>
    <p:extLst>
      <p:ext uri="{BB962C8B-B14F-4D97-AF65-F5344CB8AC3E}">
        <p14:creationId xmlns:p14="http://schemas.microsoft.com/office/powerpoint/2010/main" val="2980050598"/>
      </p:ext>
    </p:extLst>
  </p:cSld>
  <p:clrMapOvr>
    <a:masterClrMapping/>
  </p:clrMapOvr>
  <mc:AlternateContent xmlns:mc="http://schemas.openxmlformats.org/markup-compatibility/2006" xmlns:p14="http://schemas.microsoft.com/office/powerpoint/2010/main">
    <mc:Choice Requires="p14">
      <p:transition spd="slow" p14:dur="2000" advTm="77022"/>
    </mc:Choice>
    <mc:Fallback xmlns="">
      <p:transition spd="slow" advTm="770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5400000">
            <a:off x="16427" y="-16426"/>
            <a:ext cx="2717657" cy="2750511"/>
            <a:chOff x="0" y="0"/>
            <a:chExt cx="5435314" cy="5501022"/>
          </a:xfrm>
        </p:grpSpPr>
        <p:grpSp>
          <p:nvGrpSpPr>
            <p:cNvPr id="6" name="Group 6"/>
            <p:cNvGrpSpPr/>
            <p:nvPr/>
          </p:nvGrpSpPr>
          <p:grpSpPr>
            <a:xfrm>
              <a:off x="0" y="0"/>
              <a:ext cx="5404647" cy="491981"/>
              <a:chOff x="0" y="0"/>
              <a:chExt cx="2843789" cy="258868"/>
            </a:xfrm>
          </p:grpSpPr>
          <p:sp>
            <p:nvSpPr>
              <p:cNvPr id="7" name="Freeform 7"/>
              <p:cNvSpPr/>
              <p:nvPr/>
            </p:nvSpPr>
            <p:spPr>
              <a:xfrm>
                <a:off x="0" y="0"/>
                <a:ext cx="2843789" cy="258868"/>
              </a:xfrm>
              <a:custGeom>
                <a:avLst/>
                <a:gdLst/>
                <a:ahLst/>
                <a:cxnLst/>
                <a:rect l="l" t="t" r="r" b="b"/>
                <a:pathLst>
                  <a:path w="2843789" h="258868">
                    <a:moveTo>
                      <a:pt x="0" y="0"/>
                    </a:moveTo>
                    <a:lnTo>
                      <a:pt x="2843789" y="0"/>
                    </a:lnTo>
                    <a:lnTo>
                      <a:pt x="2843789" y="258868"/>
                    </a:lnTo>
                    <a:lnTo>
                      <a:pt x="0" y="258868"/>
                    </a:lnTo>
                    <a:close/>
                  </a:path>
                </a:pathLst>
              </a:custGeom>
              <a:solidFill>
                <a:srgbClr val="8B6F4B"/>
              </a:solidFill>
            </p:spPr>
            <p:txBody>
              <a:bodyPr/>
              <a:lstStyle/>
              <a:p>
                <a:endParaRPr lang="en-US"/>
              </a:p>
            </p:txBody>
          </p:sp>
        </p:grpSp>
        <p:grpSp>
          <p:nvGrpSpPr>
            <p:cNvPr id="8" name="Group 8"/>
            <p:cNvGrpSpPr/>
            <p:nvPr/>
          </p:nvGrpSpPr>
          <p:grpSpPr>
            <a:xfrm rot="-5400000">
              <a:off x="2443466" y="2509174"/>
              <a:ext cx="5491715" cy="491981"/>
              <a:chOff x="0" y="0"/>
              <a:chExt cx="2889602" cy="258868"/>
            </a:xfrm>
          </p:grpSpPr>
          <p:sp>
            <p:nvSpPr>
              <p:cNvPr id="9" name="Freeform 9"/>
              <p:cNvSpPr/>
              <p:nvPr/>
            </p:nvSpPr>
            <p:spPr>
              <a:xfrm>
                <a:off x="0" y="0"/>
                <a:ext cx="2889602" cy="258868"/>
              </a:xfrm>
              <a:custGeom>
                <a:avLst/>
                <a:gdLst/>
                <a:ahLst/>
                <a:cxnLst/>
                <a:rect l="l" t="t" r="r" b="b"/>
                <a:pathLst>
                  <a:path w="2889602" h="258868">
                    <a:moveTo>
                      <a:pt x="0" y="0"/>
                    </a:moveTo>
                    <a:lnTo>
                      <a:pt x="2889602" y="0"/>
                    </a:lnTo>
                    <a:lnTo>
                      <a:pt x="2889602" y="258868"/>
                    </a:lnTo>
                    <a:lnTo>
                      <a:pt x="0" y="258868"/>
                    </a:lnTo>
                    <a:close/>
                  </a:path>
                </a:pathLst>
              </a:custGeom>
              <a:solidFill>
                <a:srgbClr val="8B6F4B"/>
              </a:solidFill>
            </p:spPr>
            <p:txBody>
              <a:bodyPr/>
              <a:lstStyle/>
              <a:p>
                <a:endParaRPr lang="en-US"/>
              </a:p>
            </p:txBody>
          </p:sp>
        </p:grpSp>
      </p:grpSp>
      <p:sp>
        <p:nvSpPr>
          <p:cNvPr id="12" name="Title 1">
            <a:extLst>
              <a:ext uri="{FF2B5EF4-FFF2-40B4-BE49-F238E27FC236}">
                <a16:creationId xmlns:a16="http://schemas.microsoft.com/office/drawing/2014/main" id="{9326BAA0-6F5E-ACBA-9A3D-5043D590D7EF}"/>
              </a:ext>
            </a:extLst>
          </p:cNvPr>
          <p:cNvSpPr txBox="1">
            <a:spLocks/>
          </p:cNvSpPr>
          <p:nvPr/>
        </p:nvSpPr>
        <p:spPr>
          <a:xfrm>
            <a:off x="458988" y="449192"/>
            <a:ext cx="6653012" cy="508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67" dirty="0">
                <a:latin typeface="Century Gothic" panose="020B0502020202020204" pitchFamily="34" charset="0"/>
              </a:rPr>
              <a:t>What if I have more specific questions?</a:t>
            </a:r>
          </a:p>
        </p:txBody>
      </p:sp>
      <p:sp>
        <p:nvSpPr>
          <p:cNvPr id="13" name="Content Placeholder 2">
            <a:extLst>
              <a:ext uri="{FF2B5EF4-FFF2-40B4-BE49-F238E27FC236}">
                <a16:creationId xmlns:a16="http://schemas.microsoft.com/office/drawing/2014/main" id="{1C73FA60-C172-AC33-FDA1-161B36F19B84}"/>
              </a:ext>
            </a:extLst>
          </p:cNvPr>
          <p:cNvSpPr txBox="1">
            <a:spLocks/>
          </p:cNvSpPr>
          <p:nvPr/>
        </p:nvSpPr>
        <p:spPr>
          <a:xfrm>
            <a:off x="2286001" y="2199422"/>
            <a:ext cx="5892800" cy="24413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133" dirty="0">
              <a:solidFill>
                <a:schemeClr val="bg1"/>
              </a:solidFill>
            </a:endParaRPr>
          </a:p>
        </p:txBody>
      </p:sp>
      <p:sp>
        <p:nvSpPr>
          <p:cNvPr id="14" name="Content Placeholder 2">
            <a:extLst>
              <a:ext uri="{FF2B5EF4-FFF2-40B4-BE49-F238E27FC236}">
                <a16:creationId xmlns:a16="http://schemas.microsoft.com/office/drawing/2014/main" id="{703431C5-100B-248C-2F2E-48A2DAD55032}"/>
              </a:ext>
            </a:extLst>
          </p:cNvPr>
          <p:cNvSpPr txBox="1">
            <a:spLocks/>
          </p:cNvSpPr>
          <p:nvPr/>
        </p:nvSpPr>
        <p:spPr>
          <a:xfrm>
            <a:off x="470490" y="1155098"/>
            <a:ext cx="10959510" cy="2539186"/>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atin typeface="Century Gothic" panose="020B0502020202020204" pitchFamily="34" charset="0"/>
              </a:rPr>
              <a:t>Please contact the following people with specific questions about each major area:</a:t>
            </a:r>
          </a:p>
          <a:p>
            <a:pPr marL="0" indent="0">
              <a:buNone/>
            </a:pPr>
            <a:endParaRPr lang="en-US" sz="800" dirty="0">
              <a:latin typeface="Century Gothic" panose="020B0502020202020204" pitchFamily="34" charset="0"/>
            </a:endParaRPr>
          </a:p>
          <a:p>
            <a:pPr marL="0" indent="0">
              <a:lnSpc>
                <a:spcPct val="150000"/>
              </a:lnSpc>
              <a:buNone/>
            </a:pPr>
            <a:r>
              <a:rPr lang="en-US" sz="1867" dirty="0">
                <a:latin typeface="Century Gothic" panose="020B0502020202020204" pitchFamily="34" charset="0"/>
              </a:rPr>
              <a:t>Computer Science: Meredith Corley (</a:t>
            </a:r>
            <a:r>
              <a:rPr lang="en-US" sz="1867" dirty="0">
                <a:latin typeface="Century Gothic" panose="020B0502020202020204" pitchFamily="34" charset="0"/>
                <a:hlinkClick r:id="rId3"/>
              </a:rPr>
              <a:t>meredith.corley@du.edu</a:t>
            </a:r>
            <a:r>
              <a:rPr lang="en-US" sz="1867" dirty="0">
                <a:latin typeface="Century Gothic" panose="020B0502020202020204" pitchFamily="34" charset="0"/>
              </a:rPr>
              <a:t>) </a:t>
            </a:r>
          </a:p>
          <a:p>
            <a:pPr marL="0" indent="0">
              <a:lnSpc>
                <a:spcPct val="150000"/>
              </a:lnSpc>
              <a:buNone/>
            </a:pPr>
            <a:r>
              <a:rPr lang="en-US" sz="1867" dirty="0">
                <a:latin typeface="Century Gothic" panose="020B0502020202020204" pitchFamily="34" charset="0"/>
              </a:rPr>
              <a:t>Electrical or Computer Engineering: </a:t>
            </a:r>
            <a:r>
              <a:rPr lang="en-US" sz="1870" dirty="0">
                <a:latin typeface="Century Gothic" panose="020B0502020202020204" pitchFamily="34" charset="0"/>
              </a:rPr>
              <a:t>Dr. Goncalo Martins (</a:t>
            </a:r>
            <a:r>
              <a:rPr lang="en-US" sz="1870" dirty="0">
                <a:latin typeface="Century Gothic" panose="020B0502020202020204" pitchFamily="34" charset="0"/>
                <a:hlinkClick r:id="rId4"/>
              </a:rPr>
              <a:t>goncalo.martins@du.edu</a:t>
            </a:r>
            <a:r>
              <a:rPr lang="en-US" sz="1870" dirty="0">
                <a:latin typeface="Century Gothic" panose="020B0502020202020204" pitchFamily="34" charset="0"/>
              </a:rPr>
              <a:t>) </a:t>
            </a:r>
          </a:p>
          <a:p>
            <a:pPr marL="0" indent="0">
              <a:lnSpc>
                <a:spcPct val="150000"/>
              </a:lnSpc>
              <a:buNone/>
            </a:pPr>
            <a:r>
              <a:rPr lang="en-US" sz="1867" dirty="0">
                <a:latin typeface="Century Gothic" panose="020B0502020202020204" pitchFamily="34" charset="0"/>
              </a:rPr>
              <a:t>Undeclared or Mechanical Engineering: Dr. Breigh Roszelle (</a:t>
            </a:r>
            <a:r>
              <a:rPr lang="en-US" sz="1867" dirty="0">
                <a:latin typeface="Century Gothic" panose="020B0502020202020204" pitchFamily="34" charset="0"/>
                <a:hlinkClick r:id="rId5"/>
              </a:rPr>
              <a:t>breigh.roszelle@du.edu</a:t>
            </a:r>
            <a:r>
              <a:rPr lang="en-US" sz="1867" dirty="0">
                <a:latin typeface="Century Gothic" panose="020B0502020202020204" pitchFamily="34" charset="0"/>
              </a:rPr>
              <a:t>) </a:t>
            </a:r>
          </a:p>
          <a:p>
            <a:pPr marL="0" indent="0">
              <a:lnSpc>
                <a:spcPct val="150000"/>
              </a:lnSpc>
              <a:buNone/>
            </a:pPr>
            <a:r>
              <a:rPr lang="en-US" sz="2400" dirty="0">
                <a:latin typeface="Century Gothic" panose="020B0502020202020204" pitchFamily="34" charset="0"/>
              </a:rPr>
              <a:t>ALL OTHER ADVISING QUESTIONS: </a:t>
            </a:r>
            <a:r>
              <a:rPr lang="en-US" sz="2400" dirty="0" err="1">
                <a:latin typeface="Century Gothic" panose="020B0502020202020204" pitchFamily="34" charset="0"/>
              </a:rPr>
              <a:t>advising@du.edu</a:t>
            </a:r>
            <a:endParaRPr lang="en-US" sz="2400" dirty="0">
              <a:latin typeface="Century Gothic" panose="020B0502020202020204" pitchFamily="34" charset="0"/>
            </a:endParaRPr>
          </a:p>
        </p:txBody>
      </p:sp>
      <p:pic>
        <p:nvPicPr>
          <p:cNvPr id="15" name="Picture Placeholder 2">
            <a:extLst>
              <a:ext uri="{FF2B5EF4-FFF2-40B4-BE49-F238E27FC236}">
                <a16:creationId xmlns:a16="http://schemas.microsoft.com/office/drawing/2014/main" id="{F286BAC0-6FD6-BE6E-B89B-14841B30E2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282" y="4289626"/>
            <a:ext cx="3049675" cy="2287255"/>
          </a:xfrm>
          <a:prstGeom prst="rect">
            <a:avLst/>
          </a:prstGeom>
        </p:spPr>
      </p:pic>
      <p:pic>
        <p:nvPicPr>
          <p:cNvPr id="16" name="Picture 15" descr="MME Student.tiff">
            <a:extLst>
              <a:ext uri="{FF2B5EF4-FFF2-40B4-BE49-F238E27FC236}">
                <a16:creationId xmlns:a16="http://schemas.microsoft.com/office/drawing/2014/main" id="{1BAD12E9-4F20-BD21-DF67-281FCD453A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06936" y="3331200"/>
            <a:ext cx="2402439" cy="25391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B3C77257-C34B-745E-668E-827DB1E8D24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64157" y="4485422"/>
            <a:ext cx="2242674" cy="2244179"/>
          </a:xfrm>
          <a:prstGeom prst="rect">
            <a:avLst/>
          </a:prstGeom>
        </p:spPr>
      </p:pic>
    </p:spTree>
    <p:extLst>
      <p:ext uri="{BB962C8B-B14F-4D97-AF65-F5344CB8AC3E}">
        <p14:creationId xmlns:p14="http://schemas.microsoft.com/office/powerpoint/2010/main" val="640936414"/>
      </p:ext>
    </p:extLst>
  </p:cSld>
  <p:clrMapOvr>
    <a:masterClrMapping/>
  </p:clrMapOvr>
  <mc:AlternateContent xmlns:mc="http://schemas.openxmlformats.org/markup-compatibility/2006" xmlns:p14="http://schemas.microsoft.com/office/powerpoint/2010/main">
    <mc:Choice Requires="p14">
      <p:transition spd="slow" p14:dur="2000" advTm="30956"/>
    </mc:Choice>
    <mc:Fallback xmlns="">
      <p:transition spd="slow" advTm="3095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at is KEEN Talk" id="{92E6BD6E-4BE4-0C4B-B2BF-E59CE2E7B841}" vid="{D86B2E81-02E0-AA45-9442-24E16A5D5B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A06F1DCD43C84ABE29563A9D4D2E04" ma:contentTypeVersion="5" ma:contentTypeDescription="Create a new document." ma:contentTypeScope="" ma:versionID="e3be9b256765efb69aacfa85f53501d3">
  <xsd:schema xmlns:xsd="http://www.w3.org/2001/XMLSchema" xmlns:xs="http://www.w3.org/2001/XMLSchema" xmlns:p="http://schemas.microsoft.com/office/2006/metadata/properties" xmlns:ns2="f83db416-eb46-4aec-a2a7-8b431b638035" targetNamespace="http://schemas.microsoft.com/office/2006/metadata/properties" ma:root="true" ma:fieldsID="4b7ecb9b7cc05f835ecaf51dba7937c2" ns2:_="">
    <xsd:import namespace="f83db416-eb46-4aec-a2a7-8b431b6380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3db416-eb46-4aec-a2a7-8b431b6380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DFD544-8004-4D01-B520-F9D2823B1040}">
  <ds:schemaRefs>
    <ds:schemaRef ds:uri="http://schemas.microsoft.com/sharepoint/v3/contenttype/forms"/>
  </ds:schemaRefs>
</ds:datastoreItem>
</file>

<file path=customXml/itemProps2.xml><?xml version="1.0" encoding="utf-8"?>
<ds:datastoreItem xmlns:ds="http://schemas.openxmlformats.org/officeDocument/2006/customXml" ds:itemID="{FA2F5E4D-0444-4E68-8701-A882BD8E9C8A}">
  <ds:schemaRefs>
    <ds:schemaRef ds:uri="f83db416-eb46-4aec-a2a7-8b431b63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F9FE37-9CE5-4AAF-91B6-37911AA99595}">
  <ds:schemaRefs>
    <ds:schemaRef ds:uri="http://purl.org/dc/elements/1.1/"/>
    <ds:schemaRef ds:uri="http://schemas.microsoft.com/office/2006/metadata/properties"/>
    <ds:schemaRef ds:uri="http://schemas.microsoft.com/office/2006/documentManagement/types"/>
    <ds:schemaRef ds:uri="f83db416-eb46-4aec-a2a7-8b431b638035"/>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2020</TotalTime>
  <Words>2717</Words>
  <Application>Microsoft Office PowerPoint</Application>
  <PresentationFormat>Widescreen</PresentationFormat>
  <Paragraphs>121</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BreveDisplay-Regular</vt:lpstr>
      <vt:lpstr>BreveSans</vt:lpstr>
      <vt:lpstr>Calibri</vt:lpstr>
      <vt:lpstr>Calibri Light</vt:lpstr>
      <vt:lpstr>Century Gothic</vt:lpstr>
      <vt:lpstr>Futura Std 1</vt:lpstr>
      <vt:lpstr>Futura Std 1 Bold</vt:lpstr>
      <vt:lpstr>Futura Std Book</vt:lpstr>
      <vt:lpstr>Gotham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Breigh Roszelle</dc:creator>
  <cp:lastModifiedBy>April Osborne</cp:lastModifiedBy>
  <cp:revision>13</cp:revision>
  <dcterms:created xsi:type="dcterms:W3CDTF">2023-03-30T14:36:07Z</dcterms:created>
  <dcterms:modified xsi:type="dcterms:W3CDTF">2025-05-23T15:01:31Z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0x01010090A06F1DCD43C84ABE29563A9D4D2E04</vt:lpwstr>
  </property>
</Properties>
</file>