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64D754-3FA7-5BCE-449B-C79E9BC0CFE4}" name="brian.oneill@pnnl.gov" initials="br" userId="S::urn:spo:guest#brian.oneill@pnnl.gov::" providerId="AD"/>
  <p188:author id="{95582667-6102-27E7-ED8E-01A166EB4B6B}" name="Guest User" initials="GU" userId="Guest User" providerId="Windows Live"/>
  <p188:author id="{99E5D07B-91D4-F74B-6DD8-0CC354C82642}" name="menke@iiasa.ac.at" initials="me" userId="S::urn:spo:guest#menke@iiasa.ac.at::" providerId="AD"/>
  <p188:author id="{2E522383-6EBF-0F96-92D4-017744DC77B3}" name="VAN RUIJVEN Bas" initials="Bv" userId="S::vanruijv@iiasa.ac.at::67152702-3ede-4b10-aa35-40799dd55c9a" providerId="AD"/>
  <p188:author id="{B13265B4-A0E3-E239-1B25-0C7902AC0F75}" name="vruijven@iiasa.ac.at" initials="vr" userId="S::urn:spo:guest#vruijven@iiasa.ac.at::" providerId="AD"/>
  <p188:author id="{AC9FF0B5-9057-9B83-A5C0-B4F55C04BA8D}" name="thase@fc.ritsumei.ac.jp" initials="th" userId="S::urn:spo:guest#thase@fc.ritsumei.ac.jp::" providerId="AD"/>
  <p188:author id="{927AA7BF-1529-4AA8-FD03-419AC8445261}" name="adesherbinin@ciesin.columbia.edu" initials="ad" userId="S::urn:spo:guest#adesherbinin@ciesin.columbia.edu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1626"/>
    <a:srgbClr val="EFC8C4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FAEEF7-905D-2C80-C4A2-DCF30C3726C4}" v="16" dt="2026-05-29T17:21:22.370"/>
    <p1510:client id="{FCEFF800-BDCC-0BE9-6DDC-72AE40A88001}" v="91" dt="2026-05-29T16:56:40.5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7"/>
    <p:restoredTop sz="94658"/>
  </p:normalViewPr>
  <p:slideViewPr>
    <p:cSldViewPr snapToGrid="0">
      <p:cViewPr varScale="1">
        <p:scale>
          <a:sx n="101" d="100"/>
          <a:sy n="101" d="100"/>
        </p:scale>
        <p:origin x="76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D6367-6469-4AAA-8130-9B690ACBBC8F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F1D13-F51E-4C27-9539-FBE9D2E1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1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1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5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5901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50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4528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7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48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1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2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8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1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67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8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4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52270-D532-F73D-2393-5D738FD58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P Logo">
            <a:extLst>
              <a:ext uri="{FF2B5EF4-FFF2-40B4-BE49-F238E27FC236}">
                <a16:creationId xmlns:a16="http://schemas.microsoft.com/office/drawing/2014/main" id="{AD12FB2A-0CB2-9B56-E5EE-FA55CA26B2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408" t="8091" r="47449" b="15721"/>
          <a:stretch>
            <a:fillRect/>
          </a:stretch>
        </p:blipFill>
        <p:spPr>
          <a:xfrm>
            <a:off x="6822249" y="152351"/>
            <a:ext cx="2287825" cy="2137537"/>
          </a:xfrm>
          <a:prstGeom prst="rect">
            <a:avLst/>
          </a:prstGeom>
        </p:spPr>
      </p:pic>
      <p:sp>
        <p:nvSpPr>
          <p:cNvPr id="24" name="Title 23">
            <a:extLst>
              <a:ext uri="{FF2B5EF4-FFF2-40B4-BE49-F238E27FC236}">
                <a16:creationId xmlns:a16="http://schemas.microsoft.com/office/drawing/2014/main" id="{5ABE03E3-578F-12C5-0BA6-017F9358362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4000" y="365125"/>
            <a:ext cx="10261600" cy="718786"/>
          </a:xfrm>
        </p:spPr>
        <p:txBody>
          <a:bodyPr/>
          <a:lstStyle/>
          <a:p>
            <a:r>
              <a:rPr lang="en-US" dirty="0"/>
              <a:t>The Scenario Evolution Process</a:t>
            </a:r>
          </a:p>
          <a:p>
            <a:pPr algn="ctr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774BDF-1510-9424-2489-3844EE5465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055" y="4489952"/>
            <a:ext cx="2143424" cy="21434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C7D6B3-7B41-25F1-5A7A-8BEA82FEADF4}"/>
              </a:ext>
            </a:extLst>
          </p:cNvPr>
          <p:cNvSpPr txBox="1"/>
          <p:nvPr/>
        </p:nvSpPr>
        <p:spPr>
          <a:xfrm>
            <a:off x="6898024" y="2905835"/>
            <a:ext cx="3621974" cy="138499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b="1" dirty="0"/>
              <a:t>https://sep.du.edu</a:t>
            </a:r>
            <a:endParaRPr lang="en-US" dirty="0"/>
          </a:p>
          <a:p>
            <a:endParaRPr lang="en-US" sz="2800" b="1" dirty="0"/>
          </a:p>
          <a:p>
            <a:r>
              <a:rPr lang="en-US" sz="2800" b="1" dirty="0"/>
              <a:t>sep@du.edu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30FBFA6-E8F5-CA9B-49E7-CDB9679E1656}"/>
              </a:ext>
            </a:extLst>
          </p:cNvPr>
          <p:cNvSpPr txBox="1">
            <a:spLocks/>
          </p:cNvSpPr>
          <p:nvPr/>
        </p:nvSpPr>
        <p:spPr>
          <a:xfrm>
            <a:off x="258853" y="1327119"/>
            <a:ext cx="6338915" cy="541034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noProof="1">
                <a:solidFill>
                  <a:srgbClr val="7030A0"/>
                </a:solidFill>
              </a:rPr>
              <a:t>Objective: Update </a:t>
            </a:r>
            <a:r>
              <a:rPr lang="en-GB" sz="2400" noProof="1">
                <a:solidFill>
                  <a:schemeClr val="tx1"/>
                </a:solidFill>
              </a:rPr>
              <a:t>and adjust the </a:t>
            </a:r>
            <a:r>
              <a:rPr lang="en-AT" sz="2400" noProof="1">
                <a:solidFill>
                  <a:schemeClr val="accent2"/>
                </a:solidFill>
              </a:rPr>
              <a:t>Shared Socioeconomic Pathways (SSP</a:t>
            </a:r>
            <a:r>
              <a:rPr lang="en-GB" sz="2400" noProof="1">
                <a:solidFill>
                  <a:schemeClr val="accent2"/>
                </a:solidFill>
              </a:rPr>
              <a:t>) </a:t>
            </a:r>
            <a:r>
              <a:rPr lang="en-GB" sz="2400" noProof="1">
                <a:solidFill>
                  <a:srgbClr val="7030A0"/>
                </a:solidFill>
              </a:rPr>
              <a:t>framework</a:t>
            </a:r>
            <a:r>
              <a:rPr lang="en-AT" sz="2400" noProof="1">
                <a:solidFill>
                  <a:srgbClr val="7030A0"/>
                </a:solidFill>
              </a:rPr>
              <a:t> </a:t>
            </a:r>
            <a:r>
              <a:rPr lang="en-GB" sz="2400" noProof="1">
                <a:solidFill>
                  <a:schemeClr val="tx1"/>
                </a:solidFill>
              </a:rPr>
              <a:t>to fit the </a:t>
            </a:r>
            <a:r>
              <a:rPr lang="en-AT" sz="2400" noProof="1">
                <a:solidFill>
                  <a:schemeClr val="tx1"/>
                </a:solidFill>
              </a:rPr>
              <a:t>evolving </a:t>
            </a:r>
            <a:r>
              <a:rPr lang="en-GB" sz="2400" noProof="1">
                <a:solidFill>
                  <a:schemeClr val="tx1"/>
                </a:solidFill>
              </a:rPr>
              <a:t>needs of the scientific community</a:t>
            </a:r>
          </a:p>
          <a:p>
            <a:pPr marL="0" indent="0">
              <a:buNone/>
            </a:pPr>
            <a:r>
              <a:rPr lang="en-GB" sz="2400" noProof="1">
                <a:solidFill>
                  <a:srgbClr val="7030A0"/>
                </a:solidFill>
              </a:rPr>
              <a:t>Timeframe: </a:t>
            </a:r>
            <a:r>
              <a:rPr lang="en-GB" sz="2400" noProof="1">
                <a:solidFill>
                  <a:schemeClr val="tx1"/>
                </a:solidFill>
              </a:rPr>
              <a:t>4</a:t>
            </a:r>
            <a:r>
              <a:rPr lang="en-AT" sz="2400" noProof="1">
                <a:solidFill>
                  <a:schemeClr val="tx1"/>
                </a:solidFill>
              </a:rPr>
              <a:t>-</a:t>
            </a:r>
            <a:r>
              <a:rPr lang="en-GB" sz="2400" noProof="1">
                <a:solidFill>
                  <a:schemeClr val="tx1"/>
                </a:solidFill>
              </a:rPr>
              <a:t>year process – ready in </a:t>
            </a:r>
            <a:r>
              <a:rPr lang="en-GB" sz="2400" noProof="1">
                <a:solidFill>
                  <a:srgbClr val="7030A0"/>
                </a:solidFill>
              </a:rPr>
              <a:t>2030</a:t>
            </a:r>
          </a:p>
          <a:p>
            <a:pPr marL="0" indent="0">
              <a:buNone/>
            </a:pPr>
            <a:r>
              <a:rPr lang="en-GB" sz="2400" noProof="1">
                <a:solidFill>
                  <a:srgbClr val="7030A0"/>
                </a:solidFill>
              </a:rPr>
              <a:t>Engagement opportunities:</a:t>
            </a:r>
          </a:p>
          <a:p>
            <a:pPr>
              <a:buFontTx/>
              <a:buChar char="-"/>
            </a:pPr>
            <a:r>
              <a:rPr lang="en-GB" sz="2400" noProof="1">
                <a:solidFill>
                  <a:srgbClr val="7030A0"/>
                </a:solidFill>
              </a:rPr>
              <a:t>Fill in survey </a:t>
            </a:r>
            <a:r>
              <a:rPr lang="en-GB" sz="2400" noProof="1">
                <a:solidFill>
                  <a:schemeClr val="tx1"/>
                </a:solidFill>
              </a:rPr>
              <a:t>to provide feedback on SSPs and </a:t>
            </a:r>
            <a:r>
              <a:rPr lang="en-AT" sz="2400" noProof="1">
                <a:solidFill>
                  <a:schemeClr val="tx1"/>
                </a:solidFill>
              </a:rPr>
              <a:t>input </a:t>
            </a:r>
            <a:r>
              <a:rPr lang="en-GB" sz="2400" noProof="1">
                <a:solidFill>
                  <a:schemeClr val="tx1"/>
                </a:solidFill>
              </a:rPr>
              <a:t>to the framework</a:t>
            </a:r>
            <a:r>
              <a:rPr lang="en-AT" sz="2400" noProof="1">
                <a:solidFill>
                  <a:schemeClr val="tx1"/>
                </a:solidFill>
              </a:rPr>
              <a:t> updates</a:t>
            </a:r>
            <a:endParaRPr lang="en-GB" sz="2400" noProof="1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GB" sz="2400" noProof="1">
                <a:solidFill>
                  <a:schemeClr val="tx1"/>
                </a:solidFill>
              </a:rPr>
              <a:t>Submit an </a:t>
            </a:r>
            <a:r>
              <a:rPr lang="en-GB" sz="2400" noProof="1">
                <a:solidFill>
                  <a:srgbClr val="7030A0"/>
                </a:solidFill>
              </a:rPr>
              <a:t>academic</a:t>
            </a:r>
            <a:r>
              <a:rPr lang="en-GB" sz="2400" noProof="1">
                <a:solidFill>
                  <a:schemeClr val="tx1"/>
                </a:solidFill>
              </a:rPr>
              <a:t> </a:t>
            </a:r>
            <a:r>
              <a:rPr lang="en-GB" sz="2400" noProof="1">
                <a:solidFill>
                  <a:srgbClr val="7030A0"/>
                </a:solidFill>
              </a:rPr>
              <a:t>paper </a:t>
            </a:r>
            <a:r>
              <a:rPr lang="en-GB" sz="2400" noProof="1">
                <a:solidFill>
                  <a:schemeClr val="tx1"/>
                </a:solidFill>
              </a:rPr>
              <a:t>to our special issue in Futures</a:t>
            </a:r>
            <a:endParaRPr lang="en-AT" sz="2400" noProof="1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GB" sz="2400" noProof="1">
                <a:solidFill>
                  <a:schemeClr val="tx1"/>
                </a:solidFill>
              </a:rPr>
              <a:t>Join the </a:t>
            </a:r>
            <a:r>
              <a:rPr lang="en-GB" sz="2400" noProof="1">
                <a:solidFill>
                  <a:srgbClr val="7030A0"/>
                </a:solidFill>
              </a:rPr>
              <a:t>Working Group </a:t>
            </a:r>
            <a:r>
              <a:rPr lang="en-GB" sz="2400" noProof="1">
                <a:solidFill>
                  <a:schemeClr val="tx1"/>
                </a:solidFill>
              </a:rPr>
              <a:t>to increase diversity </a:t>
            </a:r>
          </a:p>
          <a:p>
            <a:pPr>
              <a:buFontTx/>
              <a:buChar char="-"/>
            </a:pPr>
            <a:r>
              <a:rPr lang="en-GB" sz="2400" noProof="1">
                <a:solidFill>
                  <a:schemeClr val="tx1"/>
                </a:solidFill>
              </a:rPr>
              <a:t>Any ideas for </a:t>
            </a:r>
            <a:r>
              <a:rPr lang="en-GB" sz="2400" noProof="1">
                <a:solidFill>
                  <a:srgbClr val="7030A0"/>
                </a:solidFill>
              </a:rPr>
              <a:t>funding </a:t>
            </a:r>
            <a:r>
              <a:rPr lang="en-GB" sz="2400" noProof="1">
                <a:solidFill>
                  <a:schemeClr val="tx1"/>
                </a:solidFill>
              </a:rPr>
              <a:t>workshops? Contact us</a:t>
            </a:r>
          </a:p>
          <a:p>
            <a:pPr>
              <a:buFontTx/>
              <a:buChar char="-"/>
            </a:pPr>
            <a:r>
              <a:rPr lang="en-GB" sz="2400" noProof="1">
                <a:solidFill>
                  <a:schemeClr val="tx1"/>
                </a:solidFill>
              </a:rPr>
              <a:t>Check out the </a:t>
            </a:r>
            <a:r>
              <a:rPr lang="en-GB" sz="2400" noProof="1">
                <a:solidFill>
                  <a:srgbClr val="7030A0"/>
                </a:solidFill>
              </a:rPr>
              <a:t>website </a:t>
            </a:r>
            <a:r>
              <a:rPr lang="en-GB" sz="2400" noProof="1">
                <a:solidFill>
                  <a:schemeClr val="tx1"/>
                </a:solidFill>
              </a:rPr>
              <a:t>for updated news and more information </a:t>
            </a:r>
          </a:p>
        </p:txBody>
      </p:sp>
    </p:spTree>
    <p:extLst>
      <p:ext uri="{BB962C8B-B14F-4D97-AF65-F5344CB8AC3E}">
        <p14:creationId xmlns:p14="http://schemas.microsoft.com/office/powerpoint/2010/main" val="107755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4B2E83"/>
      </a:accent1>
      <a:accent2>
        <a:srgbClr val="754FC1"/>
      </a:accent2>
      <a:accent3>
        <a:srgbClr val="4B2E83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94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Facet</vt:lpstr>
      <vt:lpstr>The Scenario Evolution Process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 RUIJVEN Bas</dc:creator>
  <cp:lastModifiedBy>VAN RUIJVEN Bas</cp:lastModifiedBy>
  <cp:revision>145</cp:revision>
  <dcterms:created xsi:type="dcterms:W3CDTF">2025-11-07T15:46:08Z</dcterms:created>
  <dcterms:modified xsi:type="dcterms:W3CDTF">2026-06-02T18:22:42Z</dcterms:modified>
</cp:coreProperties>
</file>