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8"/>
  </p:notesMasterIdLst>
  <p:sldIdLst>
    <p:sldId id="275" r:id="rId3"/>
    <p:sldId id="329" r:id="rId4"/>
    <p:sldId id="2183" r:id="rId5"/>
    <p:sldId id="2194" r:id="rId6"/>
    <p:sldId id="2204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5564D754-3FA7-5BCE-449B-C79E9BC0CFE4}" name="brian.oneill@pnnl.gov" initials="br" userId="S::urn:spo:guest#brian.oneill@pnnl.gov::" providerId="AD"/>
  <p188:author id="{95582667-6102-27E7-ED8E-01A166EB4B6B}" name="Guest User" initials="GU" userId="Guest User" providerId="Windows Live"/>
  <p188:author id="{99E5D07B-91D4-F74B-6DD8-0CC354C82642}" name="menke@iiasa.ac.at" initials="me" userId="S::urn:spo:guest#menke@iiasa.ac.at::" providerId="AD"/>
  <p188:author id="{2E522383-6EBF-0F96-92D4-017744DC77B3}" name="VAN RUIJVEN Bas" initials="Bv" userId="S::vanruijv@iiasa.ac.at::67152702-3ede-4b10-aa35-40799dd55c9a" providerId="AD"/>
  <p188:author id="{B13265B4-A0E3-E239-1B25-0C7902AC0F75}" name="vruijven@iiasa.ac.at" initials="vr" userId="S::urn:spo:guest#vruijven@iiasa.ac.at::" providerId="AD"/>
  <p188:author id="{AC9FF0B5-9057-9B83-A5C0-B4F55C04BA8D}" name="thase@fc.ritsumei.ac.jp" initials="th" userId="S::urn:spo:guest#thase@fc.ritsumei.ac.jp::" providerId="AD"/>
  <p188:author id="{927AA7BF-1529-4AA8-FD03-419AC8445261}" name="adesherbinin@ciesin.columbia.edu" initials="ad" userId="S::urn:spo:guest#adesherbinin@ciesin.columbia.edu::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31626"/>
    <a:srgbClr val="EFC8C4"/>
    <a:srgbClr val="00206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649A7BE-DB3E-21FD-870E-6D5E87B77694}" v="42" dt="2026-05-29T17:12:46.72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497"/>
    <p:restoredTop sz="94658"/>
  </p:normalViewPr>
  <p:slideViewPr>
    <p:cSldViewPr snapToGrid="0">
      <p:cViewPr varScale="1">
        <p:scale>
          <a:sx n="120" d="100"/>
          <a:sy n="120" d="100"/>
        </p:scale>
        <p:origin x="384" y="1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5/10/relationships/revisionInfo" Target="revisionInfo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Relationship Id="rId14" Type="http://schemas.microsoft.com/office/2018/10/relationships/authors" Target="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AD6367-6469-4AAA-8130-9B690ACBBC8F}" type="datetimeFigureOut">
              <a:rPr lang="en-US" smtClean="0"/>
              <a:t>6/2/2026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DF1D13-F51E-4C27-9539-FBE9D2E1F2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58173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58F5CE8-4498-4391-A8EB-0C944D4667D0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70301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269A49-B57D-768D-8585-90C97F7DDF6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20898BD-8C6F-DE38-9EDA-CBCEDE62EBE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3F7802-175F-E00B-572E-AD83E5C0D3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8A89D-F1BE-4AAE-814E-468187B6326E}" type="datetimeFigureOut">
              <a:rPr lang="en-US" smtClean="0"/>
              <a:t>6/2/2026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AE477C-8238-D3DB-E7FC-9113707DCC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30D5B8-501E-0289-E373-F5A97EBA52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527913-6943-43B4-81F7-2D2E0E5E14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74225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448183-6125-6E88-0419-680E50C583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14B6DEA-F5EF-A149-5FF3-B4D8EFF942A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3CE4AB-C974-A88D-C98A-B28998BE0C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8A89D-F1BE-4AAE-814E-468187B6326E}" type="datetimeFigureOut">
              <a:rPr lang="en-US" smtClean="0"/>
              <a:t>6/2/2026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7B4729-2192-8C15-C6D2-046FFB7C60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261405-73DD-E7B0-EC81-584075F698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527913-6943-43B4-81F7-2D2E0E5E14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01341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EE69395-92DA-C502-83EA-D430C2F794E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823A065-AE27-FD8A-F61E-EF00CAD492F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EBE67C-BB23-2559-C174-8D3DF8258F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8A89D-F1BE-4AAE-814E-468187B6326E}" type="datetimeFigureOut">
              <a:rPr lang="en-US" smtClean="0"/>
              <a:t>6/2/2026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175B48-EDCA-6F6B-8173-6DC5A3985F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7068E6-10D0-394A-9177-1CDCA5D81C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527913-6943-43B4-81F7-2D2E0E5E14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57830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688BD-6FE2-4F01-9A32-36EAFD0E5207}" type="datetimeFigureOut">
              <a:rPr lang="en-US" smtClean="0"/>
              <a:t>6/2/2026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D36F2-B3C2-4D75-A6A8-B7F0582BC9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431187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688BD-6FE2-4F01-9A32-36EAFD0E5207}" type="datetimeFigureOut">
              <a:rPr lang="en-US" smtClean="0"/>
              <a:t>6/2/2026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D36F2-B3C2-4D75-A6A8-B7F0582BC9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2753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688BD-6FE2-4F01-9A32-36EAFD0E5207}" type="datetimeFigureOut">
              <a:rPr lang="en-US" smtClean="0"/>
              <a:t>6/2/2026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D36F2-B3C2-4D75-A6A8-B7F0582BC9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2298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688BD-6FE2-4F01-9A32-36EAFD0E5207}" type="datetimeFigureOut">
              <a:rPr lang="en-US" smtClean="0"/>
              <a:t>6/2/2026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D36F2-B3C2-4D75-A6A8-B7F0582BC9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722850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688BD-6FE2-4F01-9A32-36EAFD0E5207}" type="datetimeFigureOut">
              <a:rPr lang="en-US" smtClean="0"/>
              <a:t>6/2/2026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D36F2-B3C2-4D75-A6A8-B7F0582BC9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75217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688BD-6FE2-4F01-9A32-36EAFD0E5207}" type="datetimeFigureOut">
              <a:rPr lang="en-US" smtClean="0"/>
              <a:t>6/2/2026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D36F2-B3C2-4D75-A6A8-B7F0582BC9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238593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688BD-6FE2-4F01-9A32-36EAFD0E5207}" type="datetimeFigureOut">
              <a:rPr lang="en-US" smtClean="0"/>
              <a:t>6/2/2026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D36F2-B3C2-4D75-A6A8-B7F0582BC9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391228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688BD-6FE2-4F01-9A32-36EAFD0E5207}" type="datetimeFigureOut">
              <a:rPr lang="en-US" smtClean="0"/>
              <a:t>6/2/2026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D36F2-B3C2-4D75-A6A8-B7F0582BC9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04673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3B6B1A-4F5C-BCA3-E47A-13B9CB9547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8E1675-6B32-7029-A2EE-39B05CB31B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E67630-6D30-C9CD-B8B0-489C107506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8A89D-F1BE-4AAE-814E-468187B6326E}" type="datetimeFigureOut">
              <a:rPr lang="en-US" smtClean="0"/>
              <a:t>6/2/2026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D6F4A0-7503-3B7C-E19C-D5DE4DCDFC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694EFF-F0AE-8FFA-365D-E54F922AF0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527913-6943-43B4-81F7-2D2E0E5E14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519052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688BD-6FE2-4F01-9A32-36EAFD0E5207}" type="datetimeFigureOut">
              <a:rPr lang="en-US" smtClean="0"/>
              <a:t>6/2/2026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D36F2-B3C2-4D75-A6A8-B7F0582BC9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78534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688BD-6FE2-4F01-9A32-36EAFD0E5207}" type="datetimeFigureOut">
              <a:rPr lang="en-US" smtClean="0"/>
              <a:t>6/2/2026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D36F2-B3C2-4D75-A6A8-B7F0582BC9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495611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688BD-6FE2-4F01-9A32-36EAFD0E5207}" type="datetimeFigureOut">
              <a:rPr lang="en-US" smtClean="0"/>
              <a:t>6/2/2026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D36F2-B3C2-4D75-A6A8-B7F0582BC9AE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8590114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688BD-6FE2-4F01-9A32-36EAFD0E5207}" type="datetimeFigureOut">
              <a:rPr lang="en-US" smtClean="0"/>
              <a:t>6/2/2026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D36F2-B3C2-4D75-A6A8-B7F0582BC9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465029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688BD-6FE2-4F01-9A32-36EAFD0E5207}" type="datetimeFigureOut">
              <a:rPr lang="en-US" smtClean="0"/>
              <a:t>6/2/2026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D36F2-B3C2-4D75-A6A8-B7F0582BC9AE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1452853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688BD-6FE2-4F01-9A32-36EAFD0E5207}" type="datetimeFigureOut">
              <a:rPr lang="en-US" smtClean="0"/>
              <a:t>6/2/2026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D36F2-B3C2-4D75-A6A8-B7F0582BC9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69789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688BD-6FE2-4F01-9A32-36EAFD0E5207}" type="datetimeFigureOut">
              <a:rPr lang="en-US" smtClean="0"/>
              <a:t>6/2/2026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D36F2-B3C2-4D75-A6A8-B7F0582BC9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454835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688BD-6FE2-4F01-9A32-36EAFD0E5207}" type="datetimeFigureOut">
              <a:rPr lang="en-US" smtClean="0"/>
              <a:t>6/2/2026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D36F2-B3C2-4D75-A6A8-B7F0582BC9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73147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F4B70B-859D-6F48-DE5A-E33A8D6689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4F9D1A0-A1D7-E0EF-3B2A-3B093C6F10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EF4FCF-1E23-EB9F-22E4-5481E4C027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8A89D-F1BE-4AAE-814E-468187B6326E}" type="datetimeFigureOut">
              <a:rPr lang="en-US" smtClean="0"/>
              <a:t>6/2/2026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3B4EF0-988F-045D-FD64-801A556517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0DBAC4-53A3-5264-80F0-1631692E1F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527913-6943-43B4-81F7-2D2E0E5E14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14986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1287BF-0038-0734-63AC-E5DEE3D00B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63693E-1BCB-CEF6-1685-6E32F8794E6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B4B9188-7AF6-5329-B56E-93DA8C6DBB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F9DEF10-5213-6821-E970-F53635B3CB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8A89D-F1BE-4AAE-814E-468187B6326E}" type="datetimeFigureOut">
              <a:rPr lang="en-US" smtClean="0"/>
              <a:t>6/2/2026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9D8B5A-F9E4-6825-EF67-7FBC5F22C1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DF7466-4F58-4161-28C2-DA27B34122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527913-6943-43B4-81F7-2D2E0E5E14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93105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CAFF8E-8110-5C2A-3093-19AE6FF196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59FDB9-7677-D4A3-CF43-D5DE47F85F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1BADE51-843A-59F1-63D4-1D848A06AD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5C91C52-6223-7F9E-11E4-752C52017AE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20EA50F-1FEC-7070-1003-6461800B5C2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58868E5-5E9C-4A9B-87B1-3D5BC4809B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8A89D-F1BE-4AAE-814E-468187B6326E}" type="datetimeFigureOut">
              <a:rPr lang="en-US" smtClean="0"/>
              <a:t>6/2/2026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A492411-2128-DC4B-A307-F5F58CB02B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8ADAFBD-8E35-8811-3551-C91E8C47FC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527913-6943-43B4-81F7-2D2E0E5E14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0166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4ECDF7-1FA7-B3CB-B017-0BDD45D414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4C41E6A-B7F9-6088-9E52-A1B61C397D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8A89D-F1BE-4AAE-814E-468187B6326E}" type="datetimeFigureOut">
              <a:rPr lang="en-US" smtClean="0"/>
              <a:t>6/2/2026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5A31CF4-63CF-B826-5653-83FD90800A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BCCC691-8729-F54E-0653-43C3F16D10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527913-6943-43B4-81F7-2D2E0E5E14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50456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26664FC-FBF4-DCD2-D91D-3C50E8B744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8A89D-F1BE-4AAE-814E-468187B6326E}" type="datetimeFigureOut">
              <a:rPr lang="en-US" smtClean="0"/>
              <a:t>6/2/2026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B49317E-F253-1D45-6A37-52967A505C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FF7DDC2-9FDC-8CB3-A2C1-595AA12BB2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527913-6943-43B4-81F7-2D2E0E5E14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69435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7DE0A6-20B9-B8DB-000B-95D032E252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B63147-56AF-9334-2D5F-CDBD821619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D282FB1-A169-1194-74BC-B54080585E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D545C0F-3C4D-A3CE-2E67-C6637B5021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8A89D-F1BE-4AAE-814E-468187B6326E}" type="datetimeFigureOut">
              <a:rPr lang="en-US" smtClean="0"/>
              <a:t>6/2/2026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BE799A7-091E-7B37-DBD6-267844E900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124B58A-995D-2DB0-0AF3-F699D192C5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527913-6943-43B4-81F7-2D2E0E5E14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25100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14EC85-E49D-6CC3-26C1-5A25C4D35B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28C646D-E21B-DD1D-A1D0-624749A449D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24B0095-7330-047D-61B0-C65C201E57A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3D732FB-5514-04E2-4964-13D547353B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8A89D-F1BE-4AAE-814E-468187B6326E}" type="datetimeFigureOut">
              <a:rPr lang="en-US" smtClean="0"/>
              <a:t>6/2/2026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5E1CDB6-6D3F-4A66-CDB9-DBCB4090D8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0CE8E14-2BEE-6D90-FD9B-682A8F7969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527913-6943-43B4-81F7-2D2E0E5E14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73205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D27C78A-4B7E-0242-AB90-557B63F691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7E5C804-8CD5-EE23-85A9-079A8F1CC8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E68E23-753D-9CDB-D244-E190D2B1362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78A89D-F1BE-4AAE-814E-468187B6326E}" type="datetimeFigureOut">
              <a:rPr lang="en-US" smtClean="0"/>
              <a:t>6/2/2026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700291-94AB-21CF-7E63-863C8C6FABE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6189B8-EDE0-341D-22D1-35A86342696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A527913-6943-43B4-81F7-2D2E0E5E14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33508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5688BD-6FE2-4F01-9A32-36EAFD0E5207}" type="datetimeFigureOut">
              <a:rPr lang="en-US" smtClean="0"/>
              <a:t>6/2/2026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F57D36F2-B3C2-4D75-A6A8-B7F0582BC9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13404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0D2C017-21CE-C5AE-143C-807C71D62B4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9046" y="2404534"/>
            <a:ext cx="9709079" cy="1646302"/>
          </a:xfrm>
        </p:spPr>
        <p:txBody>
          <a:bodyPr/>
          <a:lstStyle/>
          <a:p>
            <a:r>
              <a:rPr lang="en-US"/>
              <a:t>The Scenario Evolution Process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8422B0BE-11D2-645B-3AD5-DB022D858DF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/>
              <a:t>Evolving the Community Scenarios Framework</a:t>
            </a:r>
          </a:p>
        </p:txBody>
      </p:sp>
    </p:spTree>
    <p:extLst>
      <p:ext uri="{BB962C8B-B14F-4D97-AF65-F5344CB8AC3E}">
        <p14:creationId xmlns:p14="http://schemas.microsoft.com/office/powerpoint/2010/main" val="34342071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8243"/>
            <a:ext cx="10515600" cy="1325563"/>
          </a:xfrm>
        </p:spPr>
        <p:txBody>
          <a:bodyPr>
            <a:normAutofit/>
          </a:bodyPr>
          <a:lstStyle/>
          <a:p>
            <a:r>
              <a:rPr lang="en-US" dirty="0"/>
              <a:t>From SSPs to new updated Scenarios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-6220046" y="6341618"/>
            <a:ext cx="121920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100"/>
              <a:t>SSP narratives, quantitative elements: </a:t>
            </a:r>
            <a:r>
              <a:rPr lang="en-US" sz="1100" b="1"/>
              <a:t>2017 special issue of </a:t>
            </a:r>
            <a:r>
              <a:rPr lang="en-US" sz="1100" b="1" i="1"/>
              <a:t>Global Environmental Change</a:t>
            </a:r>
            <a:r>
              <a:rPr lang="en-US" sz="1100"/>
              <a:t>.</a:t>
            </a:r>
          </a:p>
          <a:p>
            <a:pPr algn="r"/>
            <a:r>
              <a:rPr lang="en-US" sz="1100"/>
              <a:t>SSP Database, hosted by IIASA.</a:t>
            </a:r>
          </a:p>
        </p:txBody>
      </p:sp>
      <p:grpSp>
        <p:nvGrpSpPr>
          <p:cNvPr id="43" name="Group 42"/>
          <p:cNvGrpSpPr/>
          <p:nvPr/>
        </p:nvGrpSpPr>
        <p:grpSpPr>
          <a:xfrm>
            <a:off x="105370" y="1499191"/>
            <a:ext cx="4711179" cy="4481207"/>
            <a:chOff x="4306896" y="1401688"/>
            <a:chExt cx="6681926" cy="4937394"/>
          </a:xfrm>
        </p:grpSpPr>
        <p:grpSp>
          <p:nvGrpSpPr>
            <p:cNvPr id="44" name="Group 44"/>
            <p:cNvGrpSpPr/>
            <p:nvPr/>
          </p:nvGrpSpPr>
          <p:grpSpPr>
            <a:xfrm>
              <a:off x="4306896" y="1401688"/>
              <a:ext cx="6681926" cy="4937394"/>
              <a:chOff x="1130434" y="1196752"/>
              <a:chExt cx="6681926" cy="4937394"/>
            </a:xfrm>
          </p:grpSpPr>
          <p:sp>
            <p:nvSpPr>
              <p:cNvPr id="61" name="TextBox 60"/>
              <p:cNvSpPr txBox="1"/>
              <p:nvPr/>
            </p:nvSpPr>
            <p:spPr>
              <a:xfrm>
                <a:off x="2611693" y="5478959"/>
                <a:ext cx="4408579" cy="6551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600" b="1">
                    <a:cs typeface="Aharoni" pitchFamily="2" charset="-79"/>
                  </a:rPr>
                  <a:t>Socio-economic challenges</a:t>
                </a:r>
                <a:br>
                  <a:rPr lang="en-US" sz="1600" b="1">
                    <a:cs typeface="Aharoni" pitchFamily="2" charset="-79"/>
                  </a:rPr>
                </a:br>
                <a:r>
                  <a:rPr lang="en-US" sz="1600" b="1">
                    <a:cs typeface="Aharoni" pitchFamily="2" charset="-79"/>
                  </a:rPr>
                  <a:t>for adaptation</a:t>
                </a:r>
              </a:p>
            </p:txBody>
          </p:sp>
          <p:sp>
            <p:nvSpPr>
              <p:cNvPr id="62" name="TextBox 61"/>
              <p:cNvSpPr txBox="1"/>
              <p:nvPr/>
            </p:nvSpPr>
            <p:spPr>
              <a:xfrm rot="16200000">
                <a:off x="-490807" y="3106024"/>
                <a:ext cx="4027579" cy="7850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600" b="1">
                    <a:cs typeface="Aharoni" pitchFamily="2" charset="-79"/>
                  </a:rPr>
                  <a:t>Socio-economic</a:t>
                </a:r>
                <a:br>
                  <a:rPr lang="en-US" sz="1600" b="1">
                    <a:cs typeface="Aharoni" pitchFamily="2" charset="-79"/>
                  </a:rPr>
                </a:br>
                <a:r>
                  <a:rPr lang="en-US" sz="1600" b="1">
                    <a:cs typeface="Aharoni" pitchFamily="2" charset="-79"/>
                  </a:rPr>
                  <a:t>challenges for mitigation</a:t>
                </a:r>
              </a:p>
            </p:txBody>
          </p:sp>
          <p:grpSp>
            <p:nvGrpSpPr>
              <p:cNvPr id="63" name="Group 43"/>
              <p:cNvGrpSpPr/>
              <p:nvPr/>
            </p:nvGrpSpPr>
            <p:grpSpPr>
              <a:xfrm>
                <a:off x="2123728" y="1196752"/>
                <a:ext cx="5688632" cy="4176464"/>
                <a:chOff x="2123728" y="1196752"/>
                <a:chExt cx="5688632" cy="4176464"/>
              </a:xfrm>
            </p:grpSpPr>
            <p:sp>
              <p:nvSpPr>
                <p:cNvPr id="64" name="Rectangle 63"/>
                <p:cNvSpPr/>
                <p:nvPr/>
              </p:nvSpPr>
              <p:spPr bwMode="auto">
                <a:xfrm>
                  <a:off x="2123728" y="1628800"/>
                  <a:ext cx="5328592" cy="3744416"/>
                </a:xfrm>
                <a:prstGeom prst="rect">
                  <a:avLst/>
                </a:prstGeom>
                <a:gradFill flip="none" rotWithShape="1">
                  <a:gsLst>
                    <a:gs pos="0">
                      <a:srgbClr val="993300">
                        <a:tint val="66000"/>
                        <a:satMod val="160000"/>
                        <a:tint val="66000"/>
                        <a:satMod val="160000"/>
                      </a:srgbClr>
                    </a:gs>
                    <a:gs pos="50000">
                      <a:srgbClr val="993300">
                        <a:tint val="66000"/>
                        <a:satMod val="160000"/>
                        <a:tint val="44500"/>
                        <a:satMod val="160000"/>
                      </a:srgbClr>
                    </a:gs>
                    <a:gs pos="100000">
                      <a:srgbClr val="993300">
                        <a:tint val="66000"/>
                        <a:satMod val="160000"/>
                        <a:tint val="23500"/>
                        <a:satMod val="160000"/>
                      </a:srgbClr>
                    </a:gs>
                  </a:gsLst>
                  <a:lin ang="8100000" scaled="1"/>
                  <a:tileRect/>
                </a:gradFill>
                <a:ln w="12700" cap="sq" cmpd="sng" algn="ctr">
                  <a:noFill/>
                  <a:prstDash val="solid"/>
                  <a:round/>
                  <a:headEnd type="none" w="sm" len="sm"/>
                  <a:tailEnd type="none" w="sm" len="sm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1200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  <p:cxnSp>
              <p:nvCxnSpPr>
                <p:cNvPr id="65" name="Straight Arrow Connector 64"/>
                <p:cNvCxnSpPr/>
                <p:nvPr/>
              </p:nvCxnSpPr>
              <p:spPr bwMode="auto">
                <a:xfrm>
                  <a:off x="2123728" y="5373216"/>
                  <a:ext cx="5688632" cy="0"/>
                </a:xfrm>
                <a:prstGeom prst="straightConnector1">
                  <a:avLst/>
                </a:prstGeom>
                <a:solidFill>
                  <a:schemeClr val="accent1"/>
                </a:solidFill>
                <a:ln w="50800" cap="sq" cmpd="sng" algn="ctr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arrow"/>
                </a:ln>
                <a:effectLst/>
              </p:spPr>
            </p:cxnSp>
            <p:cxnSp>
              <p:nvCxnSpPr>
                <p:cNvPr id="66" name="Straight Arrow Connector 65"/>
                <p:cNvCxnSpPr/>
                <p:nvPr/>
              </p:nvCxnSpPr>
              <p:spPr bwMode="auto">
                <a:xfrm flipV="1">
                  <a:off x="2123728" y="1196752"/>
                  <a:ext cx="0" cy="4176464"/>
                </a:xfrm>
                <a:prstGeom prst="straightConnector1">
                  <a:avLst/>
                </a:prstGeom>
                <a:solidFill>
                  <a:schemeClr val="accent1"/>
                </a:solidFill>
                <a:ln w="50800" cap="sq" cmpd="sng" algn="ctr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arrow"/>
                </a:ln>
                <a:effectLst/>
              </p:spPr>
            </p:cxnSp>
          </p:grpSp>
        </p:grpSp>
        <p:grpSp>
          <p:nvGrpSpPr>
            <p:cNvPr id="45" name="Group 44"/>
            <p:cNvGrpSpPr/>
            <p:nvPr/>
          </p:nvGrpSpPr>
          <p:grpSpPr>
            <a:xfrm>
              <a:off x="5259082" y="2100673"/>
              <a:ext cx="5418481" cy="2949678"/>
              <a:chOff x="4758749" y="2100673"/>
              <a:chExt cx="5418481" cy="2949678"/>
            </a:xfrm>
          </p:grpSpPr>
          <p:grpSp>
            <p:nvGrpSpPr>
              <p:cNvPr id="46" name="Group 122"/>
              <p:cNvGrpSpPr/>
              <p:nvPr/>
            </p:nvGrpSpPr>
            <p:grpSpPr>
              <a:xfrm>
                <a:off x="5173062" y="4326196"/>
                <a:ext cx="1661703" cy="724155"/>
                <a:chOff x="2611929" y="4005064"/>
                <a:chExt cx="1661703" cy="724155"/>
              </a:xfrm>
            </p:grpSpPr>
            <p:sp>
              <p:nvSpPr>
                <p:cNvPr id="59" name="TextBox 58"/>
                <p:cNvSpPr txBox="1"/>
                <p:nvPr/>
              </p:nvSpPr>
              <p:spPr>
                <a:xfrm>
                  <a:off x="2611929" y="4005064"/>
                  <a:ext cx="1661703" cy="72415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sz="1200" b="1">
                      <a:solidFill>
                        <a:srgbClr val="000000"/>
                      </a:solidFill>
                    </a:rPr>
                    <a:t>   SSP 1:</a:t>
                  </a:r>
                  <a:br>
                    <a:rPr lang="en-US" sz="1200" b="1">
                      <a:solidFill>
                        <a:srgbClr val="000000"/>
                      </a:solidFill>
                    </a:rPr>
                  </a:br>
                  <a:r>
                    <a:rPr lang="en-US" sz="1000" i="1">
                      <a:solidFill>
                        <a:srgbClr val="000000"/>
                      </a:solidFill>
                    </a:rPr>
                    <a:t>(Low Challenges)</a:t>
                  </a:r>
                  <a:br>
                    <a:rPr lang="en-US" sz="1200">
                      <a:solidFill>
                        <a:srgbClr val="000000"/>
                      </a:solidFill>
                    </a:rPr>
                  </a:br>
                  <a:r>
                    <a:rPr lang="en-US" sz="1400">
                      <a:solidFill>
                        <a:srgbClr val="000000"/>
                      </a:solidFill>
                    </a:rPr>
                    <a:t>Sustainability</a:t>
                  </a:r>
                </a:p>
              </p:txBody>
            </p:sp>
            <p:sp>
              <p:nvSpPr>
                <p:cNvPr id="60" name="5-Point Star 59"/>
                <p:cNvSpPr/>
                <p:nvPr/>
              </p:nvSpPr>
              <p:spPr bwMode="auto">
                <a:xfrm>
                  <a:off x="2771800" y="4005064"/>
                  <a:ext cx="288032" cy="288032"/>
                </a:xfrm>
                <a:prstGeom prst="star5">
                  <a:avLst/>
                </a:prstGeom>
                <a:solidFill>
                  <a:schemeClr val="tx1"/>
                </a:solidFill>
                <a:ln w="12700" cap="sq" cmpd="sng" algn="ctr">
                  <a:noFill/>
                  <a:prstDash val="solid"/>
                  <a:round/>
                  <a:headEnd type="none" w="sm" len="sm"/>
                  <a:tailEnd type="none" w="sm" len="sm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53"/>
                  <a:endParaRPr lang="en-US" sz="1200"/>
                </a:p>
              </p:txBody>
            </p:sp>
          </p:grpSp>
          <p:grpSp>
            <p:nvGrpSpPr>
              <p:cNvPr id="47" name="Group 124"/>
              <p:cNvGrpSpPr/>
              <p:nvPr/>
            </p:nvGrpSpPr>
            <p:grpSpPr>
              <a:xfrm>
                <a:off x="7997668" y="2100673"/>
                <a:ext cx="1901366" cy="724155"/>
                <a:chOff x="5084380" y="1956656"/>
                <a:chExt cx="1901366" cy="724155"/>
              </a:xfrm>
            </p:grpSpPr>
            <p:sp>
              <p:nvSpPr>
                <p:cNvPr id="57" name="TextBox 56"/>
                <p:cNvSpPr txBox="1"/>
                <p:nvPr/>
              </p:nvSpPr>
              <p:spPr>
                <a:xfrm>
                  <a:off x="5084380" y="1956656"/>
                  <a:ext cx="1901366" cy="72415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sz="1200" b="1">
                      <a:solidFill>
                        <a:srgbClr val="000000"/>
                      </a:solidFill>
                    </a:rPr>
                    <a:t>     SSP 3:</a:t>
                  </a:r>
                  <a:br>
                    <a:rPr lang="en-US" sz="1200" b="1">
                      <a:solidFill>
                        <a:srgbClr val="000000"/>
                      </a:solidFill>
                    </a:rPr>
                  </a:br>
                  <a:r>
                    <a:rPr lang="en-US" sz="1000" i="1">
                      <a:solidFill>
                        <a:srgbClr val="000000"/>
                      </a:solidFill>
                    </a:rPr>
                    <a:t>(High Challenges)</a:t>
                  </a:r>
                  <a:br>
                    <a:rPr lang="en-US" sz="1200" i="1">
                      <a:solidFill>
                        <a:srgbClr val="000000"/>
                      </a:solidFill>
                    </a:rPr>
                  </a:br>
                  <a:r>
                    <a:rPr lang="en-US" sz="1400">
                      <a:solidFill>
                        <a:srgbClr val="000000"/>
                      </a:solidFill>
                    </a:rPr>
                    <a:t>Regional Rivalry</a:t>
                  </a:r>
                </a:p>
              </p:txBody>
            </p:sp>
            <p:sp>
              <p:nvSpPr>
                <p:cNvPr id="58" name="5-Point Star 57"/>
                <p:cNvSpPr/>
                <p:nvPr/>
              </p:nvSpPr>
              <p:spPr bwMode="auto">
                <a:xfrm>
                  <a:off x="5436096" y="1956657"/>
                  <a:ext cx="288032" cy="288032"/>
                </a:xfrm>
                <a:prstGeom prst="star5">
                  <a:avLst/>
                </a:prstGeom>
                <a:solidFill>
                  <a:schemeClr val="tx1"/>
                </a:solidFill>
                <a:ln w="12700" cap="sq" cmpd="sng" algn="ctr">
                  <a:noFill/>
                  <a:prstDash val="solid"/>
                  <a:round/>
                  <a:headEnd type="none" w="sm" len="sm"/>
                  <a:tailEnd type="none" w="sm" len="sm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53"/>
                  <a:endParaRPr lang="en-US" sz="1200"/>
                </a:p>
              </p:txBody>
            </p:sp>
          </p:grpSp>
          <p:grpSp>
            <p:nvGrpSpPr>
              <p:cNvPr id="48" name="Group 123"/>
              <p:cNvGrpSpPr/>
              <p:nvPr/>
            </p:nvGrpSpPr>
            <p:grpSpPr>
              <a:xfrm>
                <a:off x="7697545" y="4326196"/>
                <a:ext cx="2479685" cy="724155"/>
                <a:chOff x="4844626" y="4149080"/>
                <a:chExt cx="2479685" cy="724155"/>
              </a:xfrm>
            </p:grpSpPr>
            <p:sp>
              <p:nvSpPr>
                <p:cNvPr id="55" name="TextBox 54"/>
                <p:cNvSpPr txBox="1"/>
                <p:nvPr/>
              </p:nvSpPr>
              <p:spPr>
                <a:xfrm>
                  <a:off x="4844626" y="4149080"/>
                  <a:ext cx="2479685" cy="72415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sz="1200" b="1" dirty="0">
                      <a:solidFill>
                        <a:srgbClr val="000000"/>
                      </a:solidFill>
                    </a:rPr>
                    <a:t>     SSP 4:</a:t>
                  </a:r>
                  <a:br>
                    <a:rPr lang="en-US" sz="1200" b="1" dirty="0">
                      <a:solidFill>
                        <a:srgbClr val="000000"/>
                      </a:solidFill>
                    </a:rPr>
                  </a:br>
                  <a:r>
                    <a:rPr lang="en-US" sz="1000" dirty="0">
                      <a:solidFill>
                        <a:srgbClr val="000000"/>
                      </a:solidFill>
                    </a:rPr>
                    <a:t>(</a:t>
                  </a:r>
                  <a:r>
                    <a:rPr lang="en-US" sz="1000" i="1" dirty="0">
                      <a:solidFill>
                        <a:srgbClr val="000000"/>
                      </a:solidFill>
                    </a:rPr>
                    <a:t>Adapt. Challenges Dominate)</a:t>
                  </a:r>
                  <a:br>
                    <a:rPr lang="en-US" sz="1200" i="1" dirty="0">
                      <a:solidFill>
                        <a:srgbClr val="000000"/>
                      </a:solidFill>
                    </a:rPr>
                  </a:br>
                  <a:r>
                    <a:rPr lang="en-US" sz="1400" dirty="0">
                      <a:solidFill>
                        <a:srgbClr val="000000"/>
                      </a:solidFill>
                    </a:rPr>
                    <a:t>Inequality</a:t>
                  </a:r>
                </a:p>
              </p:txBody>
            </p:sp>
            <p:sp>
              <p:nvSpPr>
                <p:cNvPr id="56" name="5-Point Star 55"/>
                <p:cNvSpPr/>
                <p:nvPr/>
              </p:nvSpPr>
              <p:spPr bwMode="auto">
                <a:xfrm>
                  <a:off x="5508104" y="4149080"/>
                  <a:ext cx="288032" cy="288032"/>
                </a:xfrm>
                <a:prstGeom prst="star5">
                  <a:avLst/>
                </a:prstGeom>
                <a:solidFill>
                  <a:schemeClr val="tx1"/>
                </a:solidFill>
                <a:ln w="12700" cap="sq" cmpd="sng" algn="ctr">
                  <a:noFill/>
                  <a:prstDash val="solid"/>
                  <a:round/>
                  <a:headEnd type="none" w="sm" len="sm"/>
                  <a:tailEnd type="none" w="sm" len="sm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53"/>
                  <a:endParaRPr lang="en-US" sz="1200"/>
                </a:p>
              </p:txBody>
            </p:sp>
          </p:grpSp>
          <p:grpSp>
            <p:nvGrpSpPr>
              <p:cNvPr id="49" name="Group 125"/>
              <p:cNvGrpSpPr/>
              <p:nvPr/>
            </p:nvGrpSpPr>
            <p:grpSpPr>
              <a:xfrm>
                <a:off x="4758749" y="2104981"/>
                <a:ext cx="2268777" cy="965539"/>
                <a:chOff x="2323618" y="1844824"/>
                <a:chExt cx="2268777" cy="965539"/>
              </a:xfrm>
            </p:grpSpPr>
            <p:sp>
              <p:nvSpPr>
                <p:cNvPr id="53" name="TextBox 52"/>
                <p:cNvSpPr txBox="1"/>
                <p:nvPr/>
              </p:nvSpPr>
              <p:spPr>
                <a:xfrm>
                  <a:off x="2323618" y="1844824"/>
                  <a:ext cx="2268777" cy="965539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sz="1200" b="1">
                      <a:solidFill>
                        <a:srgbClr val="000000"/>
                      </a:solidFill>
                    </a:rPr>
                    <a:t>      SSP 5:</a:t>
                  </a:r>
                  <a:br>
                    <a:rPr lang="en-US" sz="1200" b="1">
                      <a:solidFill>
                        <a:srgbClr val="000000"/>
                      </a:solidFill>
                    </a:rPr>
                  </a:br>
                  <a:r>
                    <a:rPr lang="en-US" sz="1000" i="1">
                      <a:solidFill>
                        <a:srgbClr val="000000"/>
                      </a:solidFill>
                    </a:rPr>
                    <a:t>(</a:t>
                  </a:r>
                  <a:r>
                    <a:rPr lang="en-US" sz="1000" i="1" err="1">
                      <a:solidFill>
                        <a:srgbClr val="000000"/>
                      </a:solidFill>
                    </a:rPr>
                    <a:t>Mit</a:t>
                  </a:r>
                  <a:r>
                    <a:rPr lang="en-US" sz="1000" i="1">
                      <a:solidFill>
                        <a:srgbClr val="000000"/>
                      </a:solidFill>
                    </a:rPr>
                    <a:t>. Challenges Dominate)</a:t>
                  </a:r>
                </a:p>
                <a:p>
                  <a:pPr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sz="1400">
                      <a:solidFill>
                        <a:srgbClr val="000000"/>
                      </a:solidFill>
                    </a:rPr>
                    <a:t>Fossil-fueled</a:t>
                  </a:r>
                  <a:br>
                    <a:rPr lang="en-US" sz="1400">
                      <a:solidFill>
                        <a:srgbClr val="000000"/>
                      </a:solidFill>
                    </a:rPr>
                  </a:br>
                  <a:r>
                    <a:rPr lang="en-US" sz="1400">
                      <a:solidFill>
                        <a:srgbClr val="000000"/>
                      </a:solidFill>
                    </a:rPr>
                    <a:t>Development</a:t>
                  </a:r>
                </a:p>
              </p:txBody>
            </p:sp>
            <p:sp>
              <p:nvSpPr>
                <p:cNvPr id="54" name="5-Point Star 53"/>
                <p:cNvSpPr/>
                <p:nvPr/>
              </p:nvSpPr>
              <p:spPr bwMode="auto">
                <a:xfrm>
                  <a:off x="2915816" y="1844824"/>
                  <a:ext cx="288032" cy="288032"/>
                </a:xfrm>
                <a:prstGeom prst="star5">
                  <a:avLst/>
                </a:prstGeom>
                <a:solidFill>
                  <a:schemeClr val="tx1"/>
                </a:solidFill>
                <a:ln w="12700" cap="sq" cmpd="sng" algn="ctr">
                  <a:noFill/>
                  <a:prstDash val="solid"/>
                  <a:round/>
                  <a:headEnd type="none" w="sm" len="sm"/>
                  <a:tailEnd type="none" w="sm" len="sm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53"/>
                  <a:endParaRPr lang="en-US" sz="1200"/>
                </a:p>
              </p:txBody>
            </p:sp>
          </p:grpSp>
          <p:grpSp>
            <p:nvGrpSpPr>
              <p:cNvPr id="50" name="Group 126"/>
              <p:cNvGrpSpPr/>
              <p:nvPr/>
            </p:nvGrpSpPr>
            <p:grpSpPr>
              <a:xfrm>
                <a:off x="6319371" y="3212977"/>
                <a:ext cx="2245105" cy="724155"/>
                <a:chOff x="3571233" y="2996952"/>
                <a:chExt cx="2245105" cy="724155"/>
              </a:xfrm>
            </p:grpSpPr>
            <p:sp>
              <p:nvSpPr>
                <p:cNvPr id="51" name="TextBox 50"/>
                <p:cNvSpPr txBox="1"/>
                <p:nvPr/>
              </p:nvSpPr>
              <p:spPr>
                <a:xfrm>
                  <a:off x="3571233" y="2996952"/>
                  <a:ext cx="2245105" cy="72415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sz="1200" b="1">
                      <a:solidFill>
                        <a:srgbClr val="000000"/>
                      </a:solidFill>
                    </a:rPr>
                    <a:t>     SSP 2:</a:t>
                  </a:r>
                  <a:br>
                    <a:rPr lang="en-US" sz="1200" b="1">
                      <a:solidFill>
                        <a:srgbClr val="000000"/>
                      </a:solidFill>
                    </a:rPr>
                  </a:br>
                  <a:r>
                    <a:rPr lang="en-US" sz="1000" i="1">
                      <a:solidFill>
                        <a:srgbClr val="000000"/>
                      </a:solidFill>
                    </a:rPr>
                    <a:t> (Intermediate Challenges) </a:t>
                  </a:r>
                  <a:br>
                    <a:rPr lang="en-US" sz="1200">
                      <a:solidFill>
                        <a:srgbClr val="000000"/>
                      </a:solidFill>
                    </a:rPr>
                  </a:br>
                  <a:r>
                    <a:rPr lang="en-US" sz="1400">
                      <a:solidFill>
                        <a:srgbClr val="000000"/>
                      </a:solidFill>
                    </a:rPr>
                    <a:t>Middle of the Road</a:t>
                  </a:r>
                </a:p>
              </p:txBody>
            </p:sp>
            <p:sp>
              <p:nvSpPr>
                <p:cNvPr id="52" name="5-Point Star 51"/>
                <p:cNvSpPr/>
                <p:nvPr/>
              </p:nvSpPr>
              <p:spPr bwMode="auto">
                <a:xfrm>
                  <a:off x="4139952" y="2996952"/>
                  <a:ext cx="288032" cy="288032"/>
                </a:xfrm>
                <a:prstGeom prst="star5">
                  <a:avLst/>
                </a:prstGeom>
                <a:solidFill>
                  <a:schemeClr val="tx1"/>
                </a:solidFill>
                <a:ln w="12700" cap="sq" cmpd="sng" algn="ctr">
                  <a:noFill/>
                  <a:prstDash val="solid"/>
                  <a:round/>
                  <a:headEnd type="none" w="sm" len="sm"/>
                  <a:tailEnd type="none" w="sm" len="sm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defTabSz="914353"/>
                  <a:endParaRPr lang="en-US" sz="1200"/>
                </a:p>
              </p:txBody>
            </p:sp>
          </p:grpSp>
        </p:grpSp>
      </p:grp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6B912823-78B8-657F-4A7A-3A0BDAF8C2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05100" y="1695255"/>
            <a:ext cx="5837147" cy="4553146"/>
          </a:xfrm>
        </p:spPr>
        <p:txBody>
          <a:bodyPr vert="horz" lIns="91440" tIns="45720" rIns="91440" bIns="45720" rtlCol="0" anchor="t">
            <a:normAutofit fontScale="92500" lnSpcReduction="10000"/>
          </a:bodyPr>
          <a:lstStyle/>
          <a:p>
            <a:pPr>
              <a:buFont typeface="Arial" charset="2"/>
              <a:buChar char="•"/>
            </a:pPr>
            <a:r>
              <a:rPr lang="en-GB" sz="2400" dirty="0">
                <a:solidFill>
                  <a:srgbClr val="7030A0"/>
                </a:solidFill>
              </a:rPr>
              <a:t>Evolve</a:t>
            </a:r>
            <a:r>
              <a:rPr lang="en-GB" sz="2400" dirty="0"/>
              <a:t> community scenario framework:</a:t>
            </a:r>
            <a:endParaRPr lang="en-US" dirty="0"/>
          </a:p>
          <a:p>
            <a:pPr lvl="1">
              <a:buFont typeface="Arial" charset="2"/>
              <a:buChar char="o"/>
            </a:pPr>
            <a:r>
              <a:rPr lang="en-GB" sz="2200" dirty="0"/>
              <a:t>up-to-date and </a:t>
            </a:r>
            <a:r>
              <a:rPr lang="en-AT" sz="2200" dirty="0">
                <a:solidFill>
                  <a:srgbClr val="7030A0"/>
                </a:solidFill>
              </a:rPr>
              <a:t>holistic</a:t>
            </a:r>
            <a:r>
              <a:rPr lang="en-GB" sz="2200" dirty="0">
                <a:solidFill>
                  <a:schemeClr val="accent2"/>
                </a:solidFill>
              </a:rPr>
              <a:t>: </a:t>
            </a:r>
            <a:r>
              <a:rPr lang="en-GB" sz="2200" dirty="0"/>
              <a:t>climate, nature, and development. </a:t>
            </a:r>
          </a:p>
          <a:p>
            <a:pPr lvl="1">
              <a:buFont typeface="Courier New" charset="2"/>
              <a:buChar char="o"/>
            </a:pPr>
            <a:r>
              <a:rPr lang="en-GB" sz="2200" dirty="0"/>
              <a:t>solution-oriented, fit for </a:t>
            </a:r>
            <a:r>
              <a:rPr lang="en-AT" sz="2200" dirty="0">
                <a:solidFill>
                  <a:srgbClr val="7030A0"/>
                </a:solidFill>
              </a:rPr>
              <a:t>research, </a:t>
            </a:r>
            <a:r>
              <a:rPr lang="en-GB" sz="2200" dirty="0">
                <a:solidFill>
                  <a:srgbClr val="7030A0"/>
                </a:solidFill>
              </a:rPr>
              <a:t>assessments</a:t>
            </a:r>
            <a:r>
              <a:rPr lang="en-AT" sz="2200" dirty="0">
                <a:solidFill>
                  <a:srgbClr val="7030A0"/>
                </a:solidFill>
              </a:rPr>
              <a:t>, and user</a:t>
            </a:r>
            <a:r>
              <a:rPr lang="en-AT" sz="2200" dirty="0"/>
              <a:t>-facing applications.</a:t>
            </a:r>
          </a:p>
          <a:p>
            <a:pPr lvl="1">
              <a:buFont typeface="Courier New" charset="2"/>
              <a:buChar char="o"/>
            </a:pPr>
            <a:r>
              <a:rPr lang="en-GB" sz="2200" dirty="0"/>
              <a:t>analyse resilient equitable sustainable development</a:t>
            </a:r>
            <a:r>
              <a:rPr lang="en-AT" sz="2200" dirty="0"/>
              <a:t>,</a:t>
            </a:r>
            <a:r>
              <a:rPr lang="en-GB" sz="2200" dirty="0"/>
              <a:t> that reflect</a:t>
            </a:r>
            <a:r>
              <a:rPr lang="en-AT" sz="2200" dirty="0"/>
              <a:t>s</a:t>
            </a:r>
            <a:r>
              <a:rPr lang="en-GB" sz="2200" dirty="0"/>
              <a:t> </a:t>
            </a:r>
            <a:r>
              <a:rPr lang="en-GB" sz="2200" dirty="0">
                <a:solidFill>
                  <a:srgbClr val="7030A0"/>
                </a:solidFill>
              </a:rPr>
              <a:t>diverse perspectives</a:t>
            </a:r>
            <a:r>
              <a:rPr lang="en-GB" sz="2200" dirty="0"/>
              <a:t>. </a:t>
            </a:r>
            <a:endParaRPr lang="en-AT" sz="2200" dirty="0"/>
          </a:p>
          <a:p>
            <a:pPr>
              <a:buFont typeface="Arial" charset="2"/>
              <a:buChar char="•"/>
            </a:pPr>
            <a:endParaRPr lang="en-AT" sz="2400"/>
          </a:p>
          <a:p>
            <a:pPr>
              <a:buFont typeface="Arial" charset="2"/>
              <a:buChar char="•"/>
            </a:pPr>
            <a:r>
              <a:rPr lang="en-GB" sz="2400" dirty="0"/>
              <a:t>We intend to do this in an </a:t>
            </a:r>
            <a:r>
              <a:rPr lang="en-GB" sz="2400" dirty="0">
                <a:solidFill>
                  <a:srgbClr val="7030A0"/>
                </a:solidFill>
              </a:rPr>
              <a:t>inclusive </a:t>
            </a:r>
            <a:r>
              <a:rPr lang="en-AT" sz="2400" dirty="0">
                <a:solidFill>
                  <a:srgbClr val="7030A0"/>
                </a:solidFill>
              </a:rPr>
              <a:t>and transparent</a:t>
            </a:r>
            <a:r>
              <a:rPr lang="en-AT" sz="2400" dirty="0">
                <a:solidFill>
                  <a:schemeClr val="accent2"/>
                </a:solidFill>
              </a:rPr>
              <a:t> </a:t>
            </a:r>
            <a:r>
              <a:rPr lang="en-GB" sz="2400" dirty="0"/>
              <a:t>way, initiated by ICONICS+ and executed through working groups ensuring </a:t>
            </a:r>
            <a:r>
              <a:rPr lang="en-GB" sz="2400" dirty="0">
                <a:solidFill>
                  <a:srgbClr val="7030A0"/>
                </a:solidFill>
              </a:rPr>
              <a:t>diverse</a:t>
            </a:r>
            <a:r>
              <a:rPr lang="en-GB" sz="2400" dirty="0"/>
              <a:t> </a:t>
            </a:r>
            <a:r>
              <a:rPr lang="en-GB" sz="2400" dirty="0">
                <a:solidFill>
                  <a:srgbClr val="7030A0"/>
                </a:solidFill>
              </a:rPr>
              <a:t>participation</a:t>
            </a:r>
            <a:r>
              <a:rPr lang="en-US" sz="2400" dirty="0"/>
              <a:t> of researchers across </a:t>
            </a:r>
            <a:r>
              <a:rPr lang="en-GB" sz="2400" dirty="0"/>
              <a:t>regions, gender, career-stage,</a:t>
            </a:r>
            <a:r>
              <a:rPr lang="en-AT" sz="2400" dirty="0"/>
              <a:t> and disciplines</a:t>
            </a:r>
            <a:r>
              <a:rPr lang="en-GB" sz="2400" dirty="0"/>
              <a:t>. </a:t>
            </a:r>
          </a:p>
        </p:txBody>
      </p:sp>
      <p:sp>
        <p:nvSpPr>
          <p:cNvPr id="6" name="U-turn Arrow 5">
            <a:extLst>
              <a:ext uri="{FF2B5EF4-FFF2-40B4-BE49-F238E27FC236}">
                <a16:creationId xmlns:a16="http://schemas.microsoft.com/office/drawing/2014/main" id="{09520579-027A-EDFE-A992-8CF575F0A9CE}"/>
              </a:ext>
            </a:extLst>
          </p:cNvPr>
          <p:cNvSpPr/>
          <p:nvPr/>
        </p:nvSpPr>
        <p:spPr>
          <a:xfrm>
            <a:off x="3256320" y="1234074"/>
            <a:ext cx="3509010" cy="657245"/>
          </a:xfrm>
          <a:prstGeom prst="uturnArrow">
            <a:avLst>
              <a:gd name="adj1" fmla="val 25000"/>
              <a:gd name="adj2" fmla="val 25000"/>
              <a:gd name="adj3" fmla="val 25000"/>
              <a:gd name="adj4" fmla="val 43750"/>
              <a:gd name="adj5" fmla="val 74266"/>
            </a:avLst>
          </a:prstGeom>
          <a:solidFill>
            <a:srgbClr val="EFC8C4"/>
          </a:solidFill>
          <a:ln>
            <a:solidFill>
              <a:srgbClr val="73162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56211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966757-4B40-2F69-0584-F2163805301E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365125"/>
            <a:ext cx="10515600" cy="1325563"/>
          </a:xfrm>
        </p:spPr>
        <p:txBody>
          <a:bodyPr/>
          <a:lstStyle/>
          <a:p>
            <a:r>
              <a:rPr lang="en-US"/>
              <a:t>Timeline: the big picture</a:t>
            </a:r>
            <a:endParaRPr lang="en-US" sz="2800" i="1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F8A46A13-7301-2840-3BC3-BB19AE9A837D}"/>
              </a:ext>
            </a:extLst>
          </p:cNvPr>
          <p:cNvSpPr/>
          <p:nvPr/>
        </p:nvSpPr>
        <p:spPr>
          <a:xfrm>
            <a:off x="277402" y="1220746"/>
            <a:ext cx="838200" cy="554805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T">
                <a:latin typeface="Gill Sans MT"/>
              </a:rPr>
              <a:t>2026</a:t>
            </a:r>
            <a:endParaRPr lang="en-US">
              <a:latin typeface="Gill Sans MT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1259B63-5DAA-5486-1374-D3E7D899BA68}"/>
              </a:ext>
            </a:extLst>
          </p:cNvPr>
          <p:cNvSpPr/>
          <p:nvPr/>
        </p:nvSpPr>
        <p:spPr>
          <a:xfrm>
            <a:off x="1492749" y="1220743"/>
            <a:ext cx="754294" cy="554805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T">
                <a:latin typeface="Gill Sans MT"/>
              </a:rPr>
              <a:t>2027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91BD301-2582-5A2A-33A0-7A26044558A0}"/>
              </a:ext>
            </a:extLst>
          </p:cNvPr>
          <p:cNvSpPr/>
          <p:nvPr/>
        </p:nvSpPr>
        <p:spPr>
          <a:xfrm>
            <a:off x="2624190" y="1220743"/>
            <a:ext cx="838200" cy="554805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T">
                <a:latin typeface="Gill Sans MT"/>
              </a:rPr>
              <a:t>2028</a:t>
            </a:r>
            <a:endParaRPr lang="en-US">
              <a:latin typeface="Gill Sans MT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F000909-CF3D-25C9-F2F8-5F97CD15EC29}"/>
              </a:ext>
            </a:extLst>
          </p:cNvPr>
          <p:cNvSpPr/>
          <p:nvPr/>
        </p:nvSpPr>
        <p:spPr>
          <a:xfrm>
            <a:off x="3839537" y="1220742"/>
            <a:ext cx="838200" cy="554805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T">
                <a:latin typeface="Gill Sans MT"/>
              </a:rPr>
              <a:t>2029</a:t>
            </a:r>
            <a:endParaRPr lang="en-US">
              <a:latin typeface="Gill Sans MT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CBE780B-8D76-58DA-C9D9-50274F34E52C}"/>
              </a:ext>
            </a:extLst>
          </p:cNvPr>
          <p:cNvSpPr/>
          <p:nvPr/>
        </p:nvSpPr>
        <p:spPr>
          <a:xfrm>
            <a:off x="5054884" y="1220742"/>
            <a:ext cx="838200" cy="554805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T">
                <a:latin typeface="Gill Sans MT"/>
              </a:rPr>
              <a:t>2030</a:t>
            </a:r>
            <a:endParaRPr lang="en-US">
              <a:latin typeface="Gill Sans MT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F1FD8D1-A679-CB65-67BD-A5CACD8083C4}"/>
              </a:ext>
            </a:extLst>
          </p:cNvPr>
          <p:cNvSpPr/>
          <p:nvPr/>
        </p:nvSpPr>
        <p:spPr>
          <a:xfrm>
            <a:off x="6270231" y="1220741"/>
            <a:ext cx="838200" cy="554805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T">
                <a:latin typeface="Gill Sans MT"/>
              </a:rPr>
              <a:t>203</a:t>
            </a:r>
            <a:r>
              <a:rPr lang="en-US">
                <a:latin typeface="Gill Sans MT"/>
              </a:rPr>
              <a:t>1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BEF3AD1-9C47-FFE5-E383-8B5A29245EAE}"/>
              </a:ext>
            </a:extLst>
          </p:cNvPr>
          <p:cNvSpPr/>
          <p:nvPr/>
        </p:nvSpPr>
        <p:spPr>
          <a:xfrm>
            <a:off x="7491570" y="1220741"/>
            <a:ext cx="838200" cy="554805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T">
                <a:latin typeface="Gill Sans MT"/>
              </a:rPr>
              <a:t>203</a:t>
            </a:r>
            <a:r>
              <a:rPr lang="en-US">
                <a:latin typeface="Gill Sans MT"/>
              </a:rPr>
              <a:t>2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F8F1D56-1949-863B-50E7-57F507DE61CB}"/>
              </a:ext>
            </a:extLst>
          </p:cNvPr>
          <p:cNvSpPr/>
          <p:nvPr/>
        </p:nvSpPr>
        <p:spPr>
          <a:xfrm>
            <a:off x="8700925" y="1220740"/>
            <a:ext cx="838200" cy="554805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T">
                <a:latin typeface="Gill Sans MT"/>
              </a:rPr>
              <a:t>203</a:t>
            </a:r>
            <a:r>
              <a:rPr lang="en-US">
                <a:latin typeface="Gill Sans MT"/>
              </a:rPr>
              <a:t>3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2409BF1-BB02-ADA8-A2D4-0A60CD283CD0}"/>
              </a:ext>
            </a:extLst>
          </p:cNvPr>
          <p:cNvSpPr/>
          <p:nvPr/>
        </p:nvSpPr>
        <p:spPr>
          <a:xfrm>
            <a:off x="9922264" y="1220739"/>
            <a:ext cx="838200" cy="554805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T">
                <a:latin typeface="Gill Sans MT"/>
              </a:rPr>
              <a:t>203</a:t>
            </a:r>
            <a:r>
              <a:rPr lang="en-US">
                <a:latin typeface="Gill Sans MT"/>
              </a:rPr>
              <a:t>4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470FA44-5079-0799-4AD5-4D6FDE8EBAB4}"/>
              </a:ext>
            </a:extLst>
          </p:cNvPr>
          <p:cNvSpPr/>
          <p:nvPr/>
        </p:nvSpPr>
        <p:spPr>
          <a:xfrm>
            <a:off x="11143603" y="1220738"/>
            <a:ext cx="838200" cy="554805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T">
                <a:latin typeface="Gill Sans MT"/>
              </a:rPr>
              <a:t>203</a:t>
            </a:r>
            <a:r>
              <a:rPr lang="en-US">
                <a:latin typeface="Gill Sans MT"/>
              </a:rPr>
              <a:t>5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3AC7D32-8E7B-3771-6B7D-D3DC64922556}"/>
              </a:ext>
            </a:extLst>
          </p:cNvPr>
          <p:cNvSpPr txBox="1"/>
          <p:nvPr/>
        </p:nvSpPr>
        <p:spPr>
          <a:xfrm>
            <a:off x="-4433" y="2656562"/>
            <a:ext cx="2490779" cy="1477328"/>
          </a:xfrm>
          <a:prstGeom prst="rect">
            <a:avLst/>
          </a:prstGeom>
          <a:solidFill>
            <a:schemeClr val="accent1"/>
          </a:solidFill>
        </p:spPr>
        <p:txBody>
          <a:bodyPr wrap="square" lIns="91440" tIns="45720" rIns="91440" bIns="45720" rtlCol="0" anchor="t">
            <a:spAutoFit/>
          </a:bodyPr>
          <a:lstStyle/>
          <a:p>
            <a:pPr algn="r"/>
            <a:r>
              <a:rPr lang="en-US">
                <a:solidFill>
                  <a:schemeClr val="bg1"/>
                </a:solidFill>
              </a:rPr>
              <a:t>CMIP7- </a:t>
            </a:r>
            <a:r>
              <a:rPr lang="en-US" err="1">
                <a:solidFill>
                  <a:schemeClr val="bg1"/>
                </a:solidFill>
              </a:rPr>
              <a:t>ScenarioMIP</a:t>
            </a:r>
          </a:p>
          <a:p>
            <a:pPr algn="r"/>
            <a:r>
              <a:rPr lang="en-US">
                <a:solidFill>
                  <a:schemeClr val="bg1"/>
                </a:solidFill>
              </a:rPr>
              <a:t>ISIMIP (impacts)</a:t>
            </a:r>
          </a:p>
          <a:p>
            <a:pPr algn="r"/>
            <a:endParaRPr lang="en-GB">
              <a:solidFill>
                <a:schemeClr val="bg1"/>
              </a:solidFill>
              <a:latin typeface="Trebuchet MS"/>
            </a:endParaRPr>
          </a:p>
          <a:p>
            <a:pPr algn="r"/>
            <a:r>
              <a:rPr lang="en-GB">
                <a:solidFill>
                  <a:schemeClr val="bg1"/>
                </a:solidFill>
                <a:latin typeface="Trebuchet MS"/>
              </a:rPr>
              <a:t>BES-SIM2 </a:t>
            </a:r>
            <a:endParaRPr lang="en-US">
              <a:solidFill>
                <a:schemeClr val="bg1"/>
              </a:solidFill>
              <a:latin typeface="Trebuchet MS"/>
            </a:endParaRPr>
          </a:p>
          <a:p>
            <a:pPr algn="r"/>
            <a:r>
              <a:rPr lang="en-GB">
                <a:solidFill>
                  <a:schemeClr val="bg1"/>
                </a:solidFill>
                <a:latin typeface="Trebuchet MS"/>
              </a:rPr>
              <a:t>Bending the Curve2 </a:t>
            </a:r>
            <a:endParaRPr lang="en-US">
              <a:solidFill>
                <a:schemeClr val="bg1"/>
              </a:solidFill>
              <a:latin typeface="Trebuchet MS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4657DCF-CEA8-72FB-2F70-85C14F657F5B}"/>
              </a:ext>
            </a:extLst>
          </p:cNvPr>
          <p:cNvSpPr txBox="1"/>
          <p:nvPr/>
        </p:nvSpPr>
        <p:spPr>
          <a:xfrm>
            <a:off x="2320282" y="1939056"/>
            <a:ext cx="1223412" cy="646331"/>
          </a:xfrm>
          <a:prstGeom prst="rect">
            <a:avLst/>
          </a:prstGeom>
          <a:solidFill>
            <a:schemeClr val="accent1"/>
          </a:solidFill>
        </p:spPr>
        <p:txBody>
          <a:bodyPr wrap="none" lIns="91440" tIns="45720" rIns="91440" bIns="45720" rtlCol="0" anchor="t">
            <a:spAutoFit/>
          </a:bodyPr>
          <a:lstStyle/>
          <a:p>
            <a:r>
              <a:rPr lang="en-US">
                <a:solidFill>
                  <a:schemeClr val="bg1"/>
                </a:solidFill>
              </a:rPr>
              <a:t>IPCC AR7</a:t>
            </a:r>
          </a:p>
          <a:p>
            <a:r>
              <a:rPr lang="en-GB">
                <a:solidFill>
                  <a:schemeClr val="bg1"/>
                </a:solidFill>
                <a:latin typeface="Trebuchet MS"/>
              </a:rPr>
              <a:t>IPBES GA2</a:t>
            </a:r>
            <a:endParaRPr lang="en-US">
              <a:solidFill>
                <a:schemeClr val="bg1"/>
              </a:solidFill>
              <a:latin typeface="Trebuchet MS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15635985-7142-FCAA-78BA-FEB1D5696201}"/>
              </a:ext>
            </a:extLst>
          </p:cNvPr>
          <p:cNvSpPr txBox="1"/>
          <p:nvPr/>
        </p:nvSpPr>
        <p:spPr>
          <a:xfrm>
            <a:off x="10839695" y="1939056"/>
            <a:ext cx="1142108" cy="369332"/>
          </a:xfrm>
          <a:prstGeom prst="rect">
            <a:avLst/>
          </a:prstGeom>
          <a:solidFill>
            <a:schemeClr val="accent5"/>
          </a:solidFill>
        </p:spPr>
        <p:txBody>
          <a:bodyPr wrap="none" rtlCol="0">
            <a:spAutoFit/>
          </a:bodyPr>
          <a:lstStyle/>
          <a:p>
            <a:r>
              <a:rPr lang="en-US">
                <a:solidFill>
                  <a:schemeClr val="bg1"/>
                </a:solidFill>
              </a:rPr>
              <a:t>IPCC AR8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9606B253-3C68-7177-3865-5DFC3E3C4F50}"/>
              </a:ext>
            </a:extLst>
          </p:cNvPr>
          <p:cNvSpPr txBox="1"/>
          <p:nvPr/>
        </p:nvSpPr>
        <p:spPr>
          <a:xfrm>
            <a:off x="6280669" y="2660114"/>
            <a:ext cx="3268894" cy="369332"/>
          </a:xfrm>
          <a:prstGeom prst="rect">
            <a:avLst/>
          </a:prstGeom>
          <a:solidFill>
            <a:schemeClr val="accent5"/>
          </a:solidFill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>
                <a:solidFill>
                  <a:schemeClr val="bg1"/>
                </a:solidFill>
              </a:rPr>
              <a:t>CMIP8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7F09B01D-5DFA-4464-0051-43B974C1FF75}"/>
              </a:ext>
            </a:extLst>
          </p:cNvPr>
          <p:cNvSpPr txBox="1">
            <a:spLocks/>
          </p:cNvSpPr>
          <p:nvPr/>
        </p:nvSpPr>
        <p:spPr>
          <a:xfrm>
            <a:off x="-4433" y="4231543"/>
            <a:ext cx="6100433" cy="369332"/>
          </a:xfrm>
          <a:prstGeom prst="rect">
            <a:avLst/>
          </a:prstGeom>
          <a:gradFill flip="none" rotWithShape="1">
            <a:gsLst>
              <a:gs pos="2000">
                <a:schemeClr val="accent1"/>
              </a:gs>
              <a:gs pos="42000">
                <a:schemeClr val="accent5"/>
              </a:gs>
              <a:gs pos="83000">
                <a:schemeClr val="accent5"/>
              </a:gs>
              <a:gs pos="100000">
                <a:schemeClr val="accent5"/>
              </a:gs>
            </a:gsLst>
            <a:lin ang="0" scaled="1"/>
            <a:tileRect/>
          </a:gradFill>
        </p:spPr>
        <p:txBody>
          <a:bodyPr wrap="square" rtlCol="0">
            <a:spAutoFit/>
          </a:bodyPr>
          <a:lstStyle/>
          <a:p>
            <a:pPr algn="ctr"/>
            <a:r>
              <a:rPr lang="en-US">
                <a:solidFill>
                  <a:schemeClr val="bg1"/>
                </a:solidFill>
              </a:rPr>
              <a:t>Time window to evolve the framework</a:t>
            </a:r>
          </a:p>
        </p:txBody>
      </p:sp>
      <p:pic>
        <p:nvPicPr>
          <p:cNvPr id="15" name="Picture 14" descr="A purple triangle with black text&#10;&#10;AI-generated content may be incorrect.">
            <a:extLst>
              <a:ext uri="{FF2B5EF4-FFF2-40B4-BE49-F238E27FC236}">
                <a16:creationId xmlns:a16="http://schemas.microsoft.com/office/drawing/2014/main" id="{EE58F298-721F-495B-D791-6F20241C9F7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57810"/>
            <a:ext cx="12192000" cy="2387449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6D9A065B-61FC-F66B-6355-4EF5C66FE319}"/>
              </a:ext>
            </a:extLst>
          </p:cNvPr>
          <p:cNvSpPr txBox="1"/>
          <p:nvPr/>
        </p:nvSpPr>
        <p:spPr>
          <a:xfrm>
            <a:off x="6270231" y="3338607"/>
            <a:ext cx="4072647" cy="369332"/>
          </a:xfrm>
          <a:prstGeom prst="rect">
            <a:avLst/>
          </a:prstGeom>
          <a:solidFill>
            <a:schemeClr val="accent5"/>
          </a:solidFill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>
                <a:solidFill>
                  <a:schemeClr val="bg1"/>
                </a:solidFill>
                <a:ea typeface="+mn-lt"/>
                <a:cs typeface="+mn-lt"/>
              </a:rPr>
              <a:t>IPBES Post-2030 Work </a:t>
            </a:r>
            <a:r>
              <a:rPr lang="en-US" err="1">
                <a:solidFill>
                  <a:schemeClr val="bg1"/>
                </a:solidFill>
                <a:ea typeface="+mn-lt"/>
                <a:cs typeface="+mn-lt"/>
              </a:rPr>
              <a:t>Programme</a:t>
            </a:r>
            <a:endParaRPr lang="en-US" err="1">
              <a:solidFill>
                <a:schemeClr val="bg1"/>
              </a:solidFill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78D45AE5-22AF-08AA-088C-1E91FF11DD8D}"/>
              </a:ext>
            </a:extLst>
          </p:cNvPr>
          <p:cNvSpPr txBox="1"/>
          <p:nvPr/>
        </p:nvSpPr>
        <p:spPr>
          <a:xfrm rot="5400000">
            <a:off x="5052163" y="2018036"/>
            <a:ext cx="832980" cy="369332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b="1"/>
              <a:t>SDGs</a:t>
            </a:r>
          </a:p>
        </p:txBody>
      </p:sp>
    </p:spTree>
    <p:extLst>
      <p:ext uri="{BB962C8B-B14F-4D97-AF65-F5344CB8AC3E}">
        <p14:creationId xmlns:p14="http://schemas.microsoft.com/office/powerpoint/2010/main" val="32036302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  <p:bldP spid="16" grpId="0" animBg="1"/>
      <p:bldP spid="17" grpId="0" animBg="1"/>
      <p:bldP spid="18" grpId="0" animBg="1"/>
      <p:bldP spid="19" grpId="0" animBg="1"/>
      <p:bldP spid="2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352270-D532-F73D-2393-5D738FD581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418E122-193D-E859-2B27-82E2321B2945}"/>
              </a:ext>
            </a:extLst>
          </p:cNvPr>
          <p:cNvSpPr/>
          <p:nvPr/>
        </p:nvSpPr>
        <p:spPr>
          <a:xfrm>
            <a:off x="0" y="5506943"/>
            <a:ext cx="2208942" cy="554805"/>
          </a:xfrm>
          <a:prstGeom prst="rect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T">
                <a:latin typeface="Gill Sans MT"/>
              </a:rPr>
              <a:t>2026</a:t>
            </a:r>
            <a:endParaRPr lang="en-US">
              <a:latin typeface="Gill Sans MT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76A79C1-D3BC-8885-814C-8F2CE6E35CA3}"/>
              </a:ext>
            </a:extLst>
          </p:cNvPr>
          <p:cNvSpPr/>
          <p:nvPr/>
        </p:nvSpPr>
        <p:spPr>
          <a:xfrm>
            <a:off x="2208943" y="5506943"/>
            <a:ext cx="2547990" cy="554805"/>
          </a:xfrm>
          <a:prstGeom prst="rect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T">
                <a:latin typeface="Gill Sans MT"/>
              </a:rPr>
              <a:t>2027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CD27F10-DCA4-8462-F6A8-4155263FB619}"/>
              </a:ext>
            </a:extLst>
          </p:cNvPr>
          <p:cNvSpPr/>
          <p:nvPr/>
        </p:nvSpPr>
        <p:spPr>
          <a:xfrm>
            <a:off x="4756934" y="5506944"/>
            <a:ext cx="2547992" cy="554805"/>
          </a:xfrm>
          <a:prstGeom prst="rect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T">
                <a:latin typeface="Gill Sans MT"/>
              </a:rPr>
              <a:t>2028</a:t>
            </a:r>
            <a:endParaRPr lang="en-US">
              <a:latin typeface="Gill Sans MT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585A431-1751-B3B2-E63A-8B98EEFA93E5}"/>
              </a:ext>
            </a:extLst>
          </p:cNvPr>
          <p:cNvSpPr/>
          <p:nvPr/>
        </p:nvSpPr>
        <p:spPr>
          <a:xfrm>
            <a:off x="7304925" y="5506943"/>
            <a:ext cx="2811695" cy="554805"/>
          </a:xfrm>
          <a:prstGeom prst="rect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T">
                <a:latin typeface="Gill Sans MT"/>
              </a:rPr>
              <a:t>2029</a:t>
            </a:r>
            <a:endParaRPr lang="en-US">
              <a:latin typeface="Gill Sans MT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53448A3-D4D3-542F-6921-53A4A2D6B709}"/>
              </a:ext>
            </a:extLst>
          </p:cNvPr>
          <p:cNvSpPr/>
          <p:nvPr/>
        </p:nvSpPr>
        <p:spPr>
          <a:xfrm>
            <a:off x="10116620" y="5506947"/>
            <a:ext cx="2075380" cy="554805"/>
          </a:xfrm>
          <a:prstGeom prst="rect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T">
                <a:latin typeface="Gill Sans MT"/>
              </a:rPr>
              <a:t>2030</a:t>
            </a:r>
            <a:endParaRPr lang="en-US">
              <a:latin typeface="Gill Sans MT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27E4560-AA37-C9C2-43BD-AC177190258F}"/>
              </a:ext>
            </a:extLst>
          </p:cNvPr>
          <p:cNvSpPr/>
          <p:nvPr/>
        </p:nvSpPr>
        <p:spPr>
          <a:xfrm>
            <a:off x="2774023" y="2874649"/>
            <a:ext cx="471626" cy="2633088"/>
          </a:xfrm>
          <a:prstGeom prst="rect">
            <a:avLst/>
          </a:prstGeom>
          <a:ln>
            <a:noFill/>
          </a:ln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r"/>
            <a:r>
              <a:rPr lang="en-US">
                <a:latin typeface="Gill Sans MT"/>
              </a:rPr>
              <a:t>Expert Workshop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71DF3E9-A7EC-AF7A-D10B-DE390F4D4705}"/>
              </a:ext>
            </a:extLst>
          </p:cNvPr>
          <p:cNvSpPr/>
          <p:nvPr/>
        </p:nvSpPr>
        <p:spPr>
          <a:xfrm>
            <a:off x="0" y="2876763"/>
            <a:ext cx="534256" cy="2630182"/>
          </a:xfrm>
          <a:prstGeom prst="rect">
            <a:avLst/>
          </a:prstGeom>
          <a:ln>
            <a:noFill/>
          </a:ln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r"/>
            <a:r>
              <a:rPr lang="en-US">
                <a:latin typeface="Gill Sans MT"/>
              </a:rPr>
              <a:t>Kick</a:t>
            </a:r>
            <a:r>
              <a:rPr lang="en-AT">
                <a:latin typeface="Gill Sans MT"/>
              </a:rPr>
              <a:t>-</a:t>
            </a:r>
            <a:r>
              <a:rPr lang="en-US">
                <a:latin typeface="Gill Sans MT"/>
              </a:rPr>
              <a:t>off Webinar</a:t>
            </a:r>
          </a:p>
        </p:txBody>
      </p:sp>
      <p:sp>
        <p:nvSpPr>
          <p:cNvPr id="18" name="Arrow: Right 17">
            <a:extLst>
              <a:ext uri="{FF2B5EF4-FFF2-40B4-BE49-F238E27FC236}">
                <a16:creationId xmlns:a16="http://schemas.microsoft.com/office/drawing/2014/main" id="{F7A4D683-AB49-1ED3-5E8A-01EAE1E1E262}"/>
              </a:ext>
            </a:extLst>
          </p:cNvPr>
          <p:cNvSpPr/>
          <p:nvPr/>
        </p:nvSpPr>
        <p:spPr>
          <a:xfrm>
            <a:off x="0" y="1087045"/>
            <a:ext cx="2774023" cy="1045396"/>
          </a:xfrm>
          <a:prstGeom prst="rightArrow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AT">
                <a:latin typeface="Trebuchet MS"/>
              </a:rPr>
              <a:t>1. Community </a:t>
            </a:r>
            <a:r>
              <a:rPr lang="en-AT" err="1">
                <a:latin typeface="Trebuchet MS"/>
              </a:rPr>
              <a:t>input</a:t>
            </a:r>
            <a:endParaRPr lang="de-DE" err="1">
              <a:latin typeface="Trebuchet MS"/>
            </a:endParaRPr>
          </a:p>
        </p:txBody>
      </p:sp>
      <p:sp>
        <p:nvSpPr>
          <p:cNvPr id="20" name="Arrow: Right 19">
            <a:extLst>
              <a:ext uri="{FF2B5EF4-FFF2-40B4-BE49-F238E27FC236}">
                <a16:creationId xmlns:a16="http://schemas.microsoft.com/office/drawing/2014/main" id="{66F1BC92-701A-2BFB-0431-E35EF37912E4}"/>
              </a:ext>
            </a:extLst>
          </p:cNvPr>
          <p:cNvSpPr/>
          <p:nvPr/>
        </p:nvSpPr>
        <p:spPr>
          <a:xfrm>
            <a:off x="2771441" y="1085751"/>
            <a:ext cx="4286530" cy="1040707"/>
          </a:xfrm>
          <a:prstGeom prst="rightArrow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AT">
                <a:latin typeface="Trebuchet MS"/>
              </a:rPr>
              <a:t>2. Scenario framework design</a:t>
            </a:r>
            <a:endParaRPr lang="en-US">
              <a:latin typeface="Trebuchet MS"/>
            </a:endParaRPr>
          </a:p>
        </p:txBody>
      </p:sp>
      <p:sp>
        <p:nvSpPr>
          <p:cNvPr id="24" name="Title 23">
            <a:extLst>
              <a:ext uri="{FF2B5EF4-FFF2-40B4-BE49-F238E27FC236}">
                <a16:creationId xmlns:a16="http://schemas.microsoft.com/office/drawing/2014/main" id="{5ABE03E3-578F-12C5-0BA6-017F93583626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365125"/>
            <a:ext cx="10515600" cy="718786"/>
          </a:xfrm>
        </p:spPr>
        <p:txBody>
          <a:bodyPr/>
          <a:lstStyle/>
          <a:p>
            <a:r>
              <a:rPr lang="en-US"/>
              <a:t>Overall timeline for SEP</a:t>
            </a:r>
          </a:p>
          <a:p>
            <a:pPr algn="ctr"/>
            <a:endParaRPr lang="en-US"/>
          </a:p>
        </p:txBody>
      </p:sp>
      <p:sp>
        <p:nvSpPr>
          <p:cNvPr id="16" name="Arrow: Right 18">
            <a:extLst>
              <a:ext uri="{FF2B5EF4-FFF2-40B4-BE49-F238E27FC236}">
                <a16:creationId xmlns:a16="http://schemas.microsoft.com/office/drawing/2014/main" id="{F2409AD0-16A8-2732-8973-277FF0186BA3}"/>
              </a:ext>
            </a:extLst>
          </p:cNvPr>
          <p:cNvSpPr/>
          <p:nvPr/>
        </p:nvSpPr>
        <p:spPr>
          <a:xfrm>
            <a:off x="5831063" y="1982385"/>
            <a:ext cx="6013230" cy="970786"/>
          </a:xfrm>
          <a:prstGeom prst="rightArrow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dirty="0">
                <a:latin typeface="Trebuchet MS"/>
              </a:rPr>
              <a:t>3. Quantitative scenario design</a:t>
            </a:r>
            <a:endParaRPr lang="de-DE" dirty="0">
              <a:latin typeface="Trebuchet MS"/>
            </a:endParaRPr>
          </a:p>
        </p:txBody>
      </p:sp>
      <p:sp>
        <p:nvSpPr>
          <p:cNvPr id="32" name="Pfeil: nach rechts 31">
            <a:extLst>
              <a:ext uri="{FF2B5EF4-FFF2-40B4-BE49-F238E27FC236}">
                <a16:creationId xmlns:a16="http://schemas.microsoft.com/office/drawing/2014/main" id="{FBA05D12-0652-A7A9-DFC7-6EB24CF52EC0}"/>
              </a:ext>
            </a:extLst>
          </p:cNvPr>
          <p:cNvSpPr/>
          <p:nvPr/>
        </p:nvSpPr>
        <p:spPr>
          <a:xfrm>
            <a:off x="2768957" y="6054157"/>
            <a:ext cx="7352097" cy="803841"/>
          </a:xfrm>
          <a:prstGeom prst="rightArrow">
            <a:avLst/>
          </a:prstGeom>
          <a:solidFill>
            <a:schemeClr val="accent5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de-DE">
                <a:solidFill>
                  <a:srgbClr val="FFFFFF"/>
                </a:solidFill>
              </a:rPr>
              <a:t>Implementation </a:t>
            </a:r>
            <a:r>
              <a:rPr lang="de-DE" err="1">
                <a:solidFill>
                  <a:srgbClr val="FFFFFF"/>
                </a:solidFill>
              </a:rPr>
              <a:t>depends</a:t>
            </a:r>
            <a:r>
              <a:rPr lang="de-DE">
                <a:solidFill>
                  <a:srgbClr val="FFFFFF"/>
                </a:solidFill>
              </a:rPr>
              <a:t> </a:t>
            </a:r>
            <a:r>
              <a:rPr lang="de-DE"/>
              <a:t>on </a:t>
            </a:r>
            <a:r>
              <a:rPr lang="de-DE" err="1"/>
              <a:t>funding</a:t>
            </a:r>
            <a:endParaRPr lang="de-DE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1275A3A-239E-D634-78A9-F110E68159C6}"/>
              </a:ext>
            </a:extLst>
          </p:cNvPr>
          <p:cNvSpPr txBox="1"/>
          <p:nvPr/>
        </p:nvSpPr>
        <p:spPr>
          <a:xfrm>
            <a:off x="533809" y="3430783"/>
            <a:ext cx="1970761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/>
              <a:t>1. Collect views, </a:t>
            </a:r>
          </a:p>
          <a:p>
            <a:r>
              <a:rPr lang="en-US"/>
              <a:t>proposals, ideas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751D39A5-FFFF-074F-1E13-1713C1D3A3CD}"/>
              </a:ext>
            </a:extLst>
          </p:cNvPr>
          <p:cNvSpPr txBox="1"/>
          <p:nvPr/>
        </p:nvSpPr>
        <p:spPr>
          <a:xfrm>
            <a:off x="3524993" y="3343972"/>
            <a:ext cx="2503116" cy="147732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dirty="0"/>
              <a:t>2. Design and propose framework evolution.</a:t>
            </a:r>
          </a:p>
          <a:p>
            <a:endParaRPr lang="en-US"/>
          </a:p>
          <a:p>
            <a:r>
              <a:rPr lang="en-US" dirty="0"/>
              <a:t>Regional and global community review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10E81390-54F6-93F5-CCD7-EE49F1F7039A}"/>
              </a:ext>
            </a:extLst>
          </p:cNvPr>
          <p:cNvSpPr txBox="1"/>
          <p:nvPr/>
        </p:nvSpPr>
        <p:spPr>
          <a:xfrm>
            <a:off x="7837751" y="3343972"/>
            <a:ext cx="2917875" cy="120032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dirty="0"/>
              <a:t>3.  Develop quantitative indicators and model implementations, both global and regional.  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7E8F4D50-A65C-1C1A-436E-55913AC77BEC}"/>
              </a:ext>
            </a:extLst>
          </p:cNvPr>
          <p:cNvSpPr/>
          <p:nvPr/>
        </p:nvSpPr>
        <p:spPr>
          <a:xfrm>
            <a:off x="6591739" y="2882365"/>
            <a:ext cx="471626" cy="2633088"/>
          </a:xfrm>
          <a:prstGeom prst="rect">
            <a:avLst/>
          </a:prstGeom>
          <a:ln>
            <a:noFill/>
          </a:ln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r"/>
            <a:r>
              <a:rPr lang="en-US">
                <a:latin typeface="Gill Sans MT"/>
              </a:rPr>
              <a:t>Expert Workshop</a:t>
            </a:r>
          </a:p>
        </p:txBody>
      </p:sp>
    </p:spTree>
    <p:extLst>
      <p:ext uri="{BB962C8B-B14F-4D97-AF65-F5344CB8AC3E}">
        <p14:creationId xmlns:p14="http://schemas.microsoft.com/office/powerpoint/2010/main" val="10775597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8" grpId="0" animBg="1"/>
      <p:bldP spid="20" grpId="0" animBg="1"/>
      <p:bldP spid="16" grpId="0" animBg="1"/>
      <p:bldP spid="13" grpId="0"/>
      <p:bldP spid="36" grpId="0"/>
      <p:bldP spid="38" grpId="0"/>
      <p:bldP spid="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5CD8C6-C89D-955E-1AE8-1941242C55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How can you engage</a:t>
            </a:r>
            <a:r>
              <a:rPr lang="en-US" dirty="0"/>
              <a:t>?</a:t>
            </a:r>
            <a:endParaRPr lang="en-US"/>
          </a:p>
        </p:txBody>
      </p:sp>
      <p:sp>
        <p:nvSpPr>
          <p:cNvPr id="5" name="Arrow: Right 4">
            <a:extLst>
              <a:ext uri="{FF2B5EF4-FFF2-40B4-BE49-F238E27FC236}">
                <a16:creationId xmlns:a16="http://schemas.microsoft.com/office/drawing/2014/main" id="{3B571834-F14C-CA48-8609-BF3ED84DC5B0}"/>
              </a:ext>
            </a:extLst>
          </p:cNvPr>
          <p:cNvSpPr/>
          <p:nvPr/>
        </p:nvSpPr>
        <p:spPr>
          <a:xfrm>
            <a:off x="616449" y="1535594"/>
            <a:ext cx="4802652" cy="714717"/>
          </a:xfrm>
          <a:prstGeom prst="rightArrow">
            <a:avLst/>
          </a:prstGeom>
          <a:solidFill>
            <a:srgbClr val="00206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SSP User Survey </a:t>
            </a:r>
          </a:p>
        </p:txBody>
      </p:sp>
      <p:sp>
        <p:nvSpPr>
          <p:cNvPr id="7" name="Arrow: Right 6">
            <a:extLst>
              <a:ext uri="{FF2B5EF4-FFF2-40B4-BE49-F238E27FC236}">
                <a16:creationId xmlns:a16="http://schemas.microsoft.com/office/drawing/2014/main" id="{C415370C-92D8-AAF3-DA36-F89EDEA47913}"/>
              </a:ext>
            </a:extLst>
          </p:cNvPr>
          <p:cNvSpPr/>
          <p:nvPr/>
        </p:nvSpPr>
        <p:spPr>
          <a:xfrm>
            <a:off x="620551" y="2254581"/>
            <a:ext cx="4802652" cy="714717"/>
          </a:xfrm>
          <a:prstGeom prst="rightArrow">
            <a:avLst/>
          </a:prstGeom>
          <a:solidFill>
            <a:srgbClr val="00206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Academic Paper Collection</a:t>
            </a:r>
          </a:p>
        </p:txBody>
      </p:sp>
      <p:sp>
        <p:nvSpPr>
          <p:cNvPr id="9" name="Arrow: Right 8">
            <a:extLst>
              <a:ext uri="{FF2B5EF4-FFF2-40B4-BE49-F238E27FC236}">
                <a16:creationId xmlns:a16="http://schemas.microsoft.com/office/drawing/2014/main" id="{7EC4CB7B-40E2-4F69-4A16-41E24AA6DF85}"/>
              </a:ext>
            </a:extLst>
          </p:cNvPr>
          <p:cNvSpPr/>
          <p:nvPr/>
        </p:nvSpPr>
        <p:spPr>
          <a:xfrm>
            <a:off x="616449" y="2986143"/>
            <a:ext cx="4802652" cy="750676"/>
          </a:xfrm>
          <a:prstGeom prst="rightArrow">
            <a:avLst/>
          </a:prstGeom>
          <a:solidFill>
            <a:srgbClr val="00206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Workshop</a:t>
            </a:r>
            <a:r>
              <a:rPr lang="en-AT" dirty="0"/>
              <a:t>s</a:t>
            </a:r>
            <a:r>
              <a:rPr lang="en-US" dirty="0"/>
              <a:t> &amp; Conference Sessions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F2733FE-DA6C-220D-2C5A-49ED4C2283F0}"/>
              </a:ext>
            </a:extLst>
          </p:cNvPr>
          <p:cNvSpPr txBox="1"/>
          <p:nvPr/>
        </p:nvSpPr>
        <p:spPr>
          <a:xfrm>
            <a:off x="6214123" y="3037289"/>
            <a:ext cx="4164194" cy="181588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endParaRPr lang="en-US" sz="2800" b="1" dirty="0"/>
          </a:p>
          <a:p>
            <a:pPr algn="l"/>
            <a:r>
              <a:rPr lang="en-US" sz="2800" b="1" dirty="0"/>
              <a:t>https://sep.du.edu</a:t>
            </a:r>
            <a:endParaRPr lang="en-US" dirty="0"/>
          </a:p>
          <a:p>
            <a:endParaRPr lang="en-US" sz="2800" b="1" dirty="0"/>
          </a:p>
          <a:p>
            <a:r>
              <a:rPr lang="en-US" sz="2800" b="1" dirty="0"/>
              <a:t>sep@du.edu</a:t>
            </a:r>
          </a:p>
        </p:txBody>
      </p:sp>
      <p:sp>
        <p:nvSpPr>
          <p:cNvPr id="3" name="Arrow: Right 2">
            <a:extLst>
              <a:ext uri="{FF2B5EF4-FFF2-40B4-BE49-F238E27FC236}">
                <a16:creationId xmlns:a16="http://schemas.microsoft.com/office/drawing/2014/main" id="{C01780CF-9E0D-AC2C-23E9-C85B21955E5E}"/>
              </a:ext>
            </a:extLst>
          </p:cNvPr>
          <p:cNvSpPr/>
          <p:nvPr/>
        </p:nvSpPr>
        <p:spPr>
          <a:xfrm>
            <a:off x="616448" y="4179463"/>
            <a:ext cx="4802652" cy="750676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dirty="0"/>
              <a:t>Community input ideas?</a:t>
            </a:r>
          </a:p>
        </p:txBody>
      </p:sp>
      <p:sp>
        <p:nvSpPr>
          <p:cNvPr id="4" name="Arrow: Right 3">
            <a:extLst>
              <a:ext uri="{FF2B5EF4-FFF2-40B4-BE49-F238E27FC236}">
                <a16:creationId xmlns:a16="http://schemas.microsoft.com/office/drawing/2014/main" id="{9FA049F4-806B-4C67-3616-4C71E21B743D}"/>
              </a:ext>
            </a:extLst>
          </p:cNvPr>
          <p:cNvSpPr/>
          <p:nvPr/>
        </p:nvSpPr>
        <p:spPr>
          <a:xfrm>
            <a:off x="616449" y="4927086"/>
            <a:ext cx="4802652" cy="750676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dirty="0"/>
              <a:t>Help secure funding?</a:t>
            </a:r>
          </a:p>
        </p:txBody>
      </p:sp>
      <p:sp>
        <p:nvSpPr>
          <p:cNvPr id="6" name="Arrow: Right 5">
            <a:extLst>
              <a:ext uri="{FF2B5EF4-FFF2-40B4-BE49-F238E27FC236}">
                <a16:creationId xmlns:a16="http://schemas.microsoft.com/office/drawing/2014/main" id="{E594D4CB-9CAA-90F0-E076-B46B98405047}"/>
              </a:ext>
            </a:extLst>
          </p:cNvPr>
          <p:cNvSpPr/>
          <p:nvPr/>
        </p:nvSpPr>
        <p:spPr>
          <a:xfrm>
            <a:off x="616448" y="5674708"/>
            <a:ext cx="4802652" cy="750676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dirty="0"/>
              <a:t>In-kind contributions through research?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B34CA351-3D6C-FA63-CA3E-F40407CED0E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53672" y="4426185"/>
            <a:ext cx="2143424" cy="2143424"/>
          </a:xfrm>
          <a:prstGeom prst="rect">
            <a:avLst/>
          </a:prstGeom>
        </p:spPr>
      </p:pic>
      <p:pic>
        <p:nvPicPr>
          <p:cNvPr id="8" name="Picture 7" descr="SEP Logo">
            <a:extLst>
              <a:ext uri="{FF2B5EF4-FFF2-40B4-BE49-F238E27FC236}">
                <a16:creationId xmlns:a16="http://schemas.microsoft.com/office/drawing/2014/main" id="{DA274CCB-545E-0CD8-DF87-A9630D45181D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20408" t="7767" r="47449" b="15858"/>
          <a:stretch>
            <a:fillRect/>
          </a:stretch>
        </p:blipFill>
        <p:spPr>
          <a:xfrm>
            <a:off x="6705566" y="1554328"/>
            <a:ext cx="2099933" cy="19793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19314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Facet">
  <a:themeElements>
    <a:clrScheme name="Custom 1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4B2E83"/>
      </a:accent1>
      <a:accent2>
        <a:srgbClr val="754FC1"/>
      </a:accent2>
      <a:accent3>
        <a:srgbClr val="4B2E83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1244</TotalTime>
  <Words>343</Words>
  <Application>Microsoft Office PowerPoint</Application>
  <PresentationFormat>Widescreen</PresentationFormat>
  <Paragraphs>74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7" baseType="lpstr">
      <vt:lpstr>Office Theme</vt:lpstr>
      <vt:lpstr>Facet</vt:lpstr>
      <vt:lpstr>The Scenario Evolution Process</vt:lpstr>
      <vt:lpstr>From SSPs to new updated Scenarios</vt:lpstr>
      <vt:lpstr>Timeline: the big picture</vt:lpstr>
      <vt:lpstr>Overall timeline for SEP </vt:lpstr>
      <vt:lpstr>How can you engage?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VAN RUIJVEN Bas</dc:creator>
  <cp:lastModifiedBy>MENKE Inga</cp:lastModifiedBy>
  <cp:revision>106</cp:revision>
  <dcterms:created xsi:type="dcterms:W3CDTF">2025-11-07T15:46:08Z</dcterms:created>
  <dcterms:modified xsi:type="dcterms:W3CDTF">2026-06-02T18:22:36Z</dcterms:modified>
</cp:coreProperties>
</file>