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32_CA20E76A.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04_3A2B0072.xml" ContentType="application/vnd.ms-powerpoint.comments+xml"/>
  <Override PartName="/ppt/notesSlides/notesSlide11.xml" ContentType="application/vnd.openxmlformats-officedocument.presentationml.notesSlide+xml"/>
  <Override PartName="/ppt/comments/modernComment_13B_D386BBCB.xml" ContentType="application/vnd.ms-powerpoint.comments+xml"/>
  <Override PartName="/ppt/notesSlides/notesSlide12.xml" ContentType="application/vnd.openxmlformats-officedocument.presentationml.notesSlide+xml"/>
  <Override PartName="/ppt/comments/modernComment_12D_C602475F.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sldIdLst>
    <p:sldId id="256" r:id="rId5"/>
    <p:sldId id="277" r:id="rId6"/>
    <p:sldId id="304" r:id="rId7"/>
    <p:sldId id="297" r:id="rId8"/>
    <p:sldId id="258" r:id="rId9"/>
    <p:sldId id="278" r:id="rId10"/>
    <p:sldId id="311" r:id="rId11"/>
    <p:sldId id="275" r:id="rId12"/>
    <p:sldId id="305" r:id="rId13"/>
    <p:sldId id="318" r:id="rId14"/>
    <p:sldId id="314" r:id="rId15"/>
    <p:sldId id="276" r:id="rId16"/>
    <p:sldId id="306" r:id="rId17"/>
    <p:sldId id="316" r:id="rId18"/>
    <p:sldId id="317" r:id="rId19"/>
    <p:sldId id="326" r:id="rId20"/>
    <p:sldId id="327" r:id="rId21"/>
    <p:sldId id="302" r:id="rId22"/>
    <p:sldId id="279" r:id="rId23"/>
    <p:sldId id="260" r:id="rId24"/>
    <p:sldId id="315" r:id="rId25"/>
    <p:sldId id="283" r:id="rId26"/>
    <p:sldId id="310" r:id="rId27"/>
    <p:sldId id="301" r:id="rId28"/>
    <p:sldId id="268" r:id="rId29"/>
    <p:sldId id="324" r:id="rId30"/>
    <p:sldId id="325" r:id="rId31"/>
    <p:sldId id="300" r:id="rId32"/>
    <p:sldId id="308" r:id="rId33"/>
    <p:sldId id="312" r:id="rId34"/>
    <p:sldId id="321" r:id="rId35"/>
    <p:sldId id="320" r:id="rId36"/>
    <p:sldId id="313" r:id="rId37"/>
    <p:sldId id="319" r:id="rId38"/>
    <p:sldId id="323" r:id="rId39"/>
    <p:sldId id="322" r:id="rId40"/>
    <p:sldId id="286" r:id="rId41"/>
    <p:sldId id="30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AAC0E907-776C-5929-F566-B5F0BA035DD7}" name="Julie Cunningham" initials="" userId="S::julie.cunningham@du.edu::0429e497-eadb-4a32-980d-ece81fb6c516" providerId="AD"/>
  <p188:author id="{3570D82C-7A5F-6C4B-C6E8-4AC2E0CDE833}" name="Audry LaCrone" initials="" userId="S::Audry.LaCrone@du.edu::160b056c-14e8-4122-89f1-6f156e9ccd5c" providerId="AD"/>
  <p188:author id="{44DE3C33-9328-23AD-D9D4-AE9082AB754B}" name="Diane Anderson" initials="" userId="S::Diane.L.Anderson@du.edu::d9ce96d7-da35-4791-b4d8-0657fa6da16f" providerId="AD"/>
  <p188:author id="{0EAAC937-BD0C-B558-BEDB-7C5094B941D8}" name="Pam Encinas" initials="" userId="S::Pamela.Encinas@du.edu::698be43b-f342-42ae-921c-3542d2abb2aa" providerId="AD"/>
  <p188:author id="{29BDE737-5C71-D1F9-D3C1-72E19674CC86}" name="Angela Duggan" initials="" userId="S::Angela.Duggan@du.edu::bf9c8164-c967-492a-ad40-2194a64048a1" providerId="AD"/>
  <p188:author id="{3D98AE45-E0CF-A1F7-1552-8397AAA25D8D}" name="Eric Hartman" initials="EH" userId="S::eric.hartman@du.edu::f988abd2-3acc-49a4-b8c0-40075211a798" providerId="AD"/>
  <p188:author id="{AB048F47-5173-F169-2745-41F360DB0EC4}" name="Angela Duggan" initials="AD" userId="S::angela.duggan@du.edu::bf9c8164-c967-492a-ad40-2194a64048a1" providerId="AD"/>
  <p188:author id="{B416A86A-1DD2-8354-459E-CF53DDF6C8B6}" name="Susan Petersen" initials="SP" userId="S::susan.petersen@du.edu::dbbb4027-38bf-4cb2-8c3d-ac5f980bed61" providerId="AD"/>
  <p188:author id="{F7FD7381-DFA7-31AE-C24E-EFDD9CF0DCC9}" name="Tyler Ridgeway" initials="" userId="S::Tyler.Ridgeway@du.edu::185ac472-7ca6-4d79-9dd5-52977a75dce5" providerId="AD"/>
  <p188:author id="{320FF2AC-8DDE-3AC1-890C-FB6B2142EC8B}" name="Audry LaCrone" initials="AL" userId="S::audry.lacrone@du.edu::160b056c-14e8-4122-89f1-6f156e9ccd5c" providerId="AD"/>
  <p188:author id="{69FCEDBF-BF99-C4B2-52A2-80AB2D7DE7A9}" name="Tyler Ridgeway" initials="TR" userId="S::tyler.ridgeway@du.edu::185ac472-7ca6-4d79-9dd5-52977a75dce5" providerId="AD"/>
  <p188:author id="{AF6CD6E5-AF38-4365-42EA-5E15BB8CB02C}" name="Pam Encinas" initials="PE" userId="S::pamela.encinas@du.edu::698be43b-f342-42ae-921c-3542d2abb2aa" providerId="AD"/>
  <p188:author id="{1F5594E7-C936-F5D0-B383-F0C1480CE654}" name="Eric Hartman" initials="EH" userId="S::Eric.Hartman@du.edu::f988abd2-3acc-49a4-b8c0-40075211a798" providerId="AD"/>
  <p188:author id="{924472EE-EB2D-7980-AD62-21AC9A651D33}" name="Corinne Lengsfeld" initials="" userId="S::Corinne.Lengsfeld@du.edu::2a0a800e-0679-40f9-b6f8-8f2252d964b0" providerId="AD"/>
  <p188:author id="{CBB50DFF-5B36-F414-8F2D-F7387D448D0D}" name="Alain Bouit" initials="AB" userId="S::Alain.Bouit@du.edu::c78fd6bc-5d17-4036-beb8-ba0eb16f54a0" providerId="AD"/>
  <p188:author id="{669797FF-E08C-5C82-290B-096D10A53B35}" name="Holly Gary" initials="" userId="S::Holly.Gary@du.edu::22519fb5-e1cd-4611-bad6-d90570be542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6E05B3-F2C3-E628-DC0D-B69D9992AA62}" v="161" dt="2026-10-27T16:25:33.5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ly Gary" userId="S::holly.gary@du.edu::22519fb5-e1cd-4611-bad6-d90570be542b" providerId="AD" clId="Web-{AD6E05B3-F2C3-E628-DC0D-B69D9992AA62}"/>
    <pc:docChg chg="modSld">
      <pc:chgData name="Holly Gary" userId="S::holly.gary@du.edu::22519fb5-e1cd-4611-bad6-d90570be542b" providerId="AD" clId="Web-{AD6E05B3-F2C3-E628-DC0D-B69D9992AA62}" dt="2026-10-27T16:25:33.547" v="82" actId="20577"/>
      <pc:docMkLst>
        <pc:docMk/>
      </pc:docMkLst>
      <pc:sldChg chg="modSp">
        <pc:chgData name="Holly Gary" userId="S::holly.gary@du.edu::22519fb5-e1cd-4611-bad6-d90570be542b" providerId="AD" clId="Web-{AD6E05B3-F2C3-E628-DC0D-B69D9992AA62}" dt="2026-10-27T16:25:33.547" v="82" actId="20577"/>
        <pc:sldMkLst>
          <pc:docMk/>
          <pc:sldMk cId="922636051" sldId="275"/>
        </pc:sldMkLst>
        <pc:spChg chg="mod">
          <ac:chgData name="Holly Gary" userId="S::holly.gary@du.edu::22519fb5-e1cd-4611-bad6-d90570be542b" providerId="AD" clId="Web-{AD6E05B3-F2C3-E628-DC0D-B69D9992AA62}" dt="2026-10-27T16:25:33.547" v="82" actId="20577"/>
          <ac:spMkLst>
            <pc:docMk/>
            <pc:sldMk cId="922636051" sldId="275"/>
            <ac:spMk id="5" creationId="{F5461994-9919-6CB0-0707-20EC63D2D962}"/>
          </ac:spMkLst>
        </pc:spChg>
      </pc:sldChg>
      <pc:sldChg chg="modSp">
        <pc:chgData name="Holly Gary" userId="S::holly.gary@du.edu::22519fb5-e1cd-4611-bad6-d90570be542b" providerId="AD" clId="Web-{AD6E05B3-F2C3-E628-DC0D-B69D9992AA62}" dt="2026-10-27T16:25:08.890" v="81" actId="20577"/>
        <pc:sldMkLst>
          <pc:docMk/>
          <pc:sldMk cId="2131748624" sldId="277"/>
        </pc:sldMkLst>
        <pc:spChg chg="mod">
          <ac:chgData name="Holly Gary" userId="S::holly.gary@du.edu::22519fb5-e1cd-4611-bad6-d90570be542b" providerId="AD" clId="Web-{AD6E05B3-F2C3-E628-DC0D-B69D9992AA62}" dt="2026-10-27T16:25:08.890" v="81" actId="20577"/>
          <ac:spMkLst>
            <pc:docMk/>
            <pc:sldMk cId="2131748624" sldId="277"/>
            <ac:spMk id="5" creationId="{F5461994-9919-6CB0-0707-20EC63D2D962}"/>
          </ac:spMkLst>
        </pc:spChg>
      </pc:sldChg>
      <pc:sldChg chg="modSp">
        <pc:chgData name="Holly Gary" userId="S::holly.gary@du.edu::22519fb5-e1cd-4611-bad6-d90570be542b" providerId="AD" clId="Web-{AD6E05B3-F2C3-E628-DC0D-B69D9992AA62}" dt="2026-10-27T16:21:32.437" v="9"/>
        <pc:sldMkLst>
          <pc:docMk/>
          <pc:sldMk cId="1721044627" sldId="305"/>
        </pc:sldMkLst>
        <pc:graphicFrameChg chg="mod modGraphic">
          <ac:chgData name="Holly Gary" userId="S::holly.gary@du.edu::22519fb5-e1cd-4611-bad6-d90570be542b" providerId="AD" clId="Web-{AD6E05B3-F2C3-E628-DC0D-B69D9992AA62}" dt="2026-10-27T16:21:32.437" v="9"/>
          <ac:graphicFrameMkLst>
            <pc:docMk/>
            <pc:sldMk cId="1721044627" sldId="305"/>
            <ac:graphicFrameMk id="5" creationId="{946068BA-B4F5-1CFE-622E-A2A21F71EBF5}"/>
          </ac:graphicFrameMkLst>
        </pc:graphicFrameChg>
      </pc:sldChg>
    </pc:docChg>
  </pc:docChgLst>
  <pc:docChgLst>
    <pc:chgData name="Ariel Julian" userId="S::ariel.julian@du.edu::910fe931-0ba9-4e10-babd-4c12d7372c41" providerId="AD" clId="Web-{CC815060-36A0-95C5-6B67-7F2FBE6ABC29}"/>
    <pc:docChg chg="addSld delSld modSld">
      <pc:chgData name="Ariel Julian" userId="S::ariel.julian@du.edu::910fe931-0ba9-4e10-babd-4c12d7372c41" providerId="AD" clId="Web-{CC815060-36A0-95C5-6B67-7F2FBE6ABC29}" dt="2026-10-21T16:14:47.525" v="13"/>
      <pc:docMkLst>
        <pc:docMk/>
      </pc:docMkLst>
      <pc:sldChg chg="addSp delSp modSp">
        <pc:chgData name="Ariel Julian" userId="S::ariel.julian@du.edu::910fe931-0ba9-4e10-babd-4c12d7372c41" providerId="AD" clId="Web-{CC815060-36A0-95C5-6B67-7F2FBE6ABC29}" dt="2026-10-21T16:11:14.870" v="3"/>
        <pc:sldMkLst>
          <pc:docMk/>
          <pc:sldMk cId="771378884" sldId="317"/>
        </pc:sldMkLst>
      </pc:sldChg>
      <pc:sldChg chg="add">
        <pc:chgData name="Ariel Julian" userId="S::ariel.julian@du.edu::910fe931-0ba9-4e10-babd-4c12d7372c41" providerId="AD" clId="Web-{CC815060-36A0-95C5-6B67-7F2FBE6ABC29}" dt="2026-10-21T16:11:53.729" v="8"/>
        <pc:sldMkLst>
          <pc:docMk/>
          <pc:sldMk cId="3371898016" sldId="326"/>
        </pc:sldMkLst>
      </pc:sldChg>
      <pc:sldChg chg="modSp add">
        <pc:chgData name="Ariel Julian" userId="S::ariel.julian@du.edu::910fe931-0ba9-4e10-babd-4c12d7372c41" providerId="AD" clId="Web-{CC815060-36A0-95C5-6B67-7F2FBE6ABC29}" dt="2026-10-21T16:14:47.525" v="13"/>
        <pc:sldMkLst>
          <pc:docMk/>
          <pc:sldMk cId="1991732655" sldId="327"/>
        </pc:sldMkLst>
        <pc:graphicFrameChg chg="mod modGraphic">
          <ac:chgData name="Ariel Julian" userId="S::ariel.julian@du.edu::910fe931-0ba9-4e10-babd-4c12d7372c41" providerId="AD" clId="Web-{CC815060-36A0-95C5-6B67-7F2FBE6ABC29}" dt="2026-10-21T16:14:47.525" v="13"/>
          <ac:graphicFrameMkLst>
            <pc:docMk/>
            <pc:sldMk cId="1991732655" sldId="327"/>
            <ac:graphicFrameMk id="5" creationId="{5615DA15-2C7A-420C-BF65-EAD1B93FC4FE}"/>
          </ac:graphicFrameMkLst>
        </pc:graphicFrameChg>
      </pc:sldChg>
    </pc:docChg>
  </pc:docChgLst>
  <pc:docChgLst>
    <pc:chgData name="Susan Petersen" userId="S::susan.petersen@du.edu::dbbb4027-38bf-4cb2-8c3d-ac5f980bed61" providerId="AD" clId="Web-{01022CDB-D75B-F8D5-7097-9FD7609E3707}"/>
    <pc:docChg chg="mod addSld modSld sldOrd">
      <pc:chgData name="Susan Petersen" userId="S::susan.petersen@du.edu::dbbb4027-38bf-4cb2-8c3d-ac5f980bed61" providerId="AD" clId="Web-{01022CDB-D75B-F8D5-7097-9FD7609E3707}" dt="2026-10-20T19:13:16.662" v="1385"/>
      <pc:docMkLst>
        <pc:docMk/>
      </pc:docMkLst>
      <pc:sldChg chg="modSp add ord replId">
        <pc:chgData name="Susan Petersen" userId="S::susan.petersen@du.edu::dbbb4027-38bf-4cb2-8c3d-ac5f980bed61" providerId="AD" clId="Web-{01022CDB-D75B-F8D5-7097-9FD7609E3707}" dt="2026-10-20T19:12:08.569" v="1384" actId="20577"/>
        <pc:sldMkLst>
          <pc:docMk/>
          <pc:sldMk cId="2385968668" sldId="324"/>
        </pc:sldMkLst>
        <pc:spChg chg="mod">
          <ac:chgData name="Susan Petersen" userId="S::susan.petersen@du.edu::dbbb4027-38bf-4cb2-8c3d-ac5f980bed61" providerId="AD" clId="Web-{01022CDB-D75B-F8D5-7097-9FD7609E3707}" dt="2026-10-20T18:34:48.890" v="13" actId="20577"/>
          <ac:spMkLst>
            <pc:docMk/>
            <pc:sldMk cId="2385968668" sldId="324"/>
            <ac:spMk id="2" creationId="{EE94DE07-A09C-F04B-7D49-D1C34F9E2927}"/>
          </ac:spMkLst>
        </pc:spChg>
        <pc:spChg chg="mod">
          <ac:chgData name="Susan Petersen" userId="S::susan.petersen@du.edu::dbbb4027-38bf-4cb2-8c3d-ac5f980bed61" providerId="AD" clId="Web-{01022CDB-D75B-F8D5-7097-9FD7609E3707}" dt="2026-10-20T19:12:08.569" v="1384" actId="20577"/>
          <ac:spMkLst>
            <pc:docMk/>
            <pc:sldMk cId="2385968668" sldId="324"/>
            <ac:spMk id="5" creationId="{23C85F15-44E2-42B3-1608-B80B3FE3E398}"/>
          </ac:spMkLst>
        </pc:spChg>
      </pc:sldChg>
      <pc:sldChg chg="modSp add replId">
        <pc:chgData name="Susan Petersen" userId="S::susan.petersen@du.edu::dbbb4027-38bf-4cb2-8c3d-ac5f980bed61" providerId="AD" clId="Web-{01022CDB-D75B-F8D5-7097-9FD7609E3707}" dt="2026-10-20T19:07:02.333" v="1363"/>
        <pc:sldMkLst>
          <pc:docMk/>
          <pc:sldMk cId="3203008167" sldId="325"/>
        </pc:sldMkLst>
        <pc:graphicFrameChg chg="mod modGraphic">
          <ac:chgData name="Susan Petersen" userId="S::susan.petersen@du.edu::dbbb4027-38bf-4cb2-8c3d-ac5f980bed61" providerId="AD" clId="Web-{01022CDB-D75B-F8D5-7097-9FD7609E3707}" dt="2026-10-20T19:07:02.333" v="1363"/>
          <ac:graphicFrameMkLst>
            <pc:docMk/>
            <pc:sldMk cId="3203008167" sldId="325"/>
            <ac:graphicFrameMk id="5" creationId="{1576CDB5-1C9E-EFCB-CB54-F32E45A40492}"/>
          </ac:graphicFrameMkLst>
        </pc:graphicFrameChg>
      </pc:sldChg>
    </pc:docChg>
  </pc:docChgLst>
  <pc:docChgLst>
    <pc:chgData name="Claire Land" userId="S::claire.land@du.edu::2d4ab4b5-d87f-4c54-8173-be262a969484" providerId="AD" clId="Web-{FCCF6376-7C6A-F8F4-FCE3-8E02136C9855}"/>
    <pc:docChg chg="modSld">
      <pc:chgData name="Claire Land" userId="S::claire.land@du.edu::2d4ab4b5-d87f-4c54-8173-be262a969484" providerId="AD" clId="Web-{FCCF6376-7C6A-F8F4-FCE3-8E02136C9855}" dt="2026-10-21T16:27:06.184" v="32" actId="1076"/>
      <pc:docMkLst>
        <pc:docMk/>
      </pc:docMkLst>
      <pc:sldChg chg="modSp">
        <pc:chgData name="Claire Land" userId="S::claire.land@du.edu::2d4ab4b5-d87f-4c54-8173-be262a969484" providerId="AD" clId="Web-{FCCF6376-7C6A-F8F4-FCE3-8E02136C9855}" dt="2026-10-21T16:27:06.184" v="32" actId="1076"/>
        <pc:sldMkLst>
          <pc:docMk/>
          <pc:sldMk cId="1721044627" sldId="305"/>
        </pc:sldMkLst>
        <pc:picChg chg="mod">
          <ac:chgData name="Claire Land" userId="S::claire.land@du.edu::2d4ab4b5-d87f-4c54-8173-be262a969484" providerId="AD" clId="Web-{FCCF6376-7C6A-F8F4-FCE3-8E02136C9855}" dt="2026-10-21T16:27:06.184" v="32" actId="1076"/>
          <ac:picMkLst>
            <pc:docMk/>
            <pc:sldMk cId="1721044627" sldId="305"/>
            <ac:picMk id="8" creationId="{B84346DF-00D8-6604-61C2-8BB3C713BFDF}"/>
          </ac:picMkLst>
        </pc:picChg>
      </pc:sldChg>
      <pc:sldChg chg="modSp">
        <pc:chgData name="Claire Land" userId="S::claire.land@du.edu::2d4ab4b5-d87f-4c54-8173-be262a969484" providerId="AD" clId="Web-{FCCF6376-7C6A-F8F4-FCE3-8E02136C9855}" dt="2026-10-21T16:26:02.934" v="28" actId="14100"/>
        <pc:sldMkLst>
          <pc:docMk/>
          <pc:sldMk cId="1403036658" sldId="313"/>
        </pc:sldMkLst>
        <pc:picChg chg="mod">
          <ac:chgData name="Claire Land" userId="S::claire.land@du.edu::2d4ab4b5-d87f-4c54-8173-be262a969484" providerId="AD" clId="Web-{FCCF6376-7C6A-F8F4-FCE3-8E02136C9855}" dt="2026-10-21T16:26:02.934" v="28" actId="14100"/>
          <ac:picMkLst>
            <pc:docMk/>
            <pc:sldMk cId="1403036658" sldId="313"/>
            <ac:picMk id="2" creationId="{44ECE47C-E907-DF4F-96F1-9968994306B0}"/>
          </ac:picMkLst>
        </pc:picChg>
      </pc:sldChg>
      <pc:sldChg chg="modSp">
        <pc:chgData name="Claire Land" userId="S::claire.land@du.edu::2d4ab4b5-d87f-4c54-8173-be262a969484" providerId="AD" clId="Web-{FCCF6376-7C6A-F8F4-FCE3-8E02136C9855}" dt="2026-10-21T16:26:56.262" v="31" actId="1076"/>
        <pc:sldMkLst>
          <pc:docMk/>
          <pc:sldMk cId="539815372" sldId="314"/>
        </pc:sldMkLst>
        <pc:picChg chg="mod">
          <ac:chgData name="Claire Land" userId="S::claire.land@du.edu::2d4ab4b5-d87f-4c54-8173-be262a969484" providerId="AD" clId="Web-{FCCF6376-7C6A-F8F4-FCE3-8E02136C9855}" dt="2026-10-21T16:26:56.262" v="31" actId="1076"/>
          <ac:picMkLst>
            <pc:docMk/>
            <pc:sldMk cId="539815372" sldId="314"/>
            <ac:picMk id="8" creationId="{3C98B490-7E45-EB75-8772-B84D1D4F5B43}"/>
          </ac:picMkLst>
        </pc:picChg>
      </pc:sldChg>
      <pc:sldChg chg="modSp">
        <pc:chgData name="Claire Land" userId="S::claire.land@du.edu::2d4ab4b5-d87f-4c54-8173-be262a969484" providerId="AD" clId="Web-{FCCF6376-7C6A-F8F4-FCE3-8E02136C9855}" dt="2026-10-21T16:25:49.184" v="27"/>
        <pc:sldMkLst>
          <pc:docMk/>
          <pc:sldMk cId="300558282" sldId="319"/>
        </pc:sldMkLst>
        <pc:graphicFrameChg chg="mod modGraphic">
          <ac:chgData name="Claire Land" userId="S::claire.land@du.edu::2d4ab4b5-d87f-4c54-8173-be262a969484" providerId="AD" clId="Web-{FCCF6376-7C6A-F8F4-FCE3-8E02136C9855}" dt="2026-10-21T16:25:49.184" v="27"/>
          <ac:graphicFrameMkLst>
            <pc:docMk/>
            <pc:sldMk cId="300558282" sldId="319"/>
            <ac:graphicFrameMk id="5" creationId="{F565221A-BC30-6AC2-2B2F-DB8C7A7DDB8F}"/>
          </ac:graphicFrameMkLst>
        </pc:graphicFrameChg>
      </pc:sldChg>
      <pc:sldChg chg="modSp">
        <pc:chgData name="Claire Land" userId="S::claire.land@du.edu::2d4ab4b5-d87f-4c54-8173-be262a969484" providerId="AD" clId="Web-{FCCF6376-7C6A-F8F4-FCE3-8E02136C9855}" dt="2026-10-21T16:26:14.106" v="30" actId="1076"/>
        <pc:sldMkLst>
          <pc:docMk/>
          <pc:sldMk cId="889000720" sldId="321"/>
        </pc:sldMkLst>
        <pc:picChg chg="mod">
          <ac:chgData name="Claire Land" userId="S::claire.land@du.edu::2d4ab4b5-d87f-4c54-8173-be262a969484" providerId="AD" clId="Web-{FCCF6376-7C6A-F8F4-FCE3-8E02136C9855}" dt="2026-10-21T16:26:11.450" v="29" actId="1076"/>
          <ac:picMkLst>
            <pc:docMk/>
            <pc:sldMk cId="889000720" sldId="321"/>
            <ac:picMk id="2" creationId="{E69DDF6D-FE0B-2288-F73E-F4DF6CE90E44}"/>
          </ac:picMkLst>
        </pc:picChg>
        <pc:picChg chg="mod">
          <ac:chgData name="Claire Land" userId="S::claire.land@du.edu::2d4ab4b5-d87f-4c54-8173-be262a969484" providerId="AD" clId="Web-{FCCF6376-7C6A-F8F4-FCE3-8E02136C9855}" dt="2026-10-21T16:26:14.106" v="30" actId="1076"/>
          <ac:picMkLst>
            <pc:docMk/>
            <pc:sldMk cId="889000720" sldId="321"/>
            <ac:picMk id="3" creationId="{F767B82D-F721-13B8-49F2-A53B61C506A8}"/>
          </ac:picMkLst>
        </pc:picChg>
      </pc:sldChg>
      <pc:sldChg chg="modSp">
        <pc:chgData name="Claire Land" userId="S::claire.land@du.edu::2d4ab4b5-d87f-4c54-8173-be262a969484" providerId="AD" clId="Web-{FCCF6376-7C6A-F8F4-FCE3-8E02136C9855}" dt="2026-10-21T16:24:59.356" v="11"/>
        <pc:sldMkLst>
          <pc:docMk/>
          <pc:sldMk cId="2624631871" sldId="322"/>
        </pc:sldMkLst>
        <pc:graphicFrameChg chg="mod modGraphic">
          <ac:chgData name="Claire Land" userId="S::claire.land@du.edu::2d4ab4b5-d87f-4c54-8173-be262a969484" providerId="AD" clId="Web-{FCCF6376-7C6A-F8F4-FCE3-8E02136C9855}" dt="2026-10-21T16:24:59.356" v="11"/>
          <ac:graphicFrameMkLst>
            <pc:docMk/>
            <pc:sldMk cId="2624631871" sldId="322"/>
            <ac:graphicFrameMk id="5" creationId="{C732209E-936F-6097-16D3-BD1E7EF39BCB}"/>
          </ac:graphicFrameMkLst>
        </pc:graphicFrameChg>
      </pc:sldChg>
    </pc:docChg>
  </pc:docChgLst>
</pc:chgInfo>
</file>

<file path=ppt/comments/modernComment_12D_C602475F.xml><?xml version="1.0" encoding="utf-8"?>
<p188:cmLst xmlns:a="http://schemas.openxmlformats.org/drawingml/2006/main" xmlns:r="http://schemas.openxmlformats.org/officeDocument/2006/relationships" xmlns:p188="http://schemas.microsoft.com/office/powerpoint/2018/8/main">
  <p188:cm id="{47017007-CA63-4273-9B12-75D4312F451E}" authorId="{924472EE-EB2D-7980-AD62-21AC9A651D33}" created="2026-09-16T19:16:43.810">
    <ac:deMkLst xmlns:ac="http://schemas.microsoft.com/office/drawing/2013/main/command">
      <pc:docMk xmlns:pc="http://schemas.microsoft.com/office/powerpoint/2013/main/command"/>
      <pc:sldMk xmlns:pc="http://schemas.microsoft.com/office/powerpoint/2013/main/command" cId="3322038111" sldId="301"/>
      <ac:spMk id="2" creationId="{D086DC7A-9CBA-622B-3452-BFEA94FADB54}"/>
    </ac:deMkLst>
    <p188:replyLst>
      <p188:reply id="{CFC12F01-0B2B-4468-A47B-0B183CA21013}" authorId="{B416A86A-1DD2-8354-459E-CF53DDF6C8B6}" created="2026-10-20T19:13:16.662">
        <p188:txBody>
          <a:bodyPr/>
          <a:lstStyle/>
          <a:p>
            <a:r>
              <a:rPr lang="en-US"/>
              <a:t>Hi Corinne, I've added in the RSCW section. Please let me know if there's anything else I can do! Thanks, Susan </a:t>
            </a:r>
          </a:p>
        </p188:txBody>
      </p188:reply>
    </p188:replyLst>
    <p188:txBody>
      <a:bodyPr/>
      <a:lstStyle/>
      <a:p>
        <a:r>
          <a:rPr lang="en-US"/>
          <a:t>Add a slide on the ORSP awards and student award</a:t>
        </a:r>
      </a:p>
    </p188:txBody>
  </p188:cm>
</p188:cmLst>
</file>

<file path=ppt/comments/modernComment_13B_D386BBCB.xml><?xml version="1.0" encoding="utf-8"?>
<p188:cmLst xmlns:a="http://schemas.openxmlformats.org/drawingml/2006/main" xmlns:r="http://schemas.openxmlformats.org/officeDocument/2006/relationships" xmlns:p188="http://schemas.microsoft.com/office/powerpoint/2018/8/main">
  <p188:cm id="{241B6E00-AA92-4962-A7EC-9FFCA9529729}" authorId="{320FF2AC-8DDE-3AC1-890C-FB6B2142EC8B}" created="2025-09-24T17:48:09.153" startDate="2025-09-24T17:48:09.153" dueDate="2025-09-24T17:48:09.153" assignedTo="{924472EE-EB2D-7980-AD62-21AC9A651D33}" title="@Corinne Lengsfeld">
    <ac:deMkLst xmlns:ac="http://schemas.microsoft.com/office/drawing/2013/main/command">
      <pc:docMk xmlns:pc="http://schemas.microsoft.com/office/powerpoint/2013/main/command"/>
      <pc:sldMk xmlns:pc="http://schemas.microsoft.com/office/powerpoint/2013/main/command" cId="3548822475" sldId="315"/>
      <ac:graphicFrameMk id="5" creationId="{113BC588-7EA5-9B86-A2E9-05F6C47BCA7D}"/>
    </ac:deMkLst>
    <p188:txBody>
      <a:bodyPr/>
      <a:lstStyle/>
      <a:p>
        <a:r>
          <a:rPr lang="en-US"/>
          <a:t>[@Corinne Lengsfeld] </a:t>
        </a:r>
      </a:p>
    </p188:txBody>
    <p188:extLst>
      <p:ext xmlns:p="http://schemas.openxmlformats.org/presentationml/2006/main" uri="{5BB2D875-25FF-4072-B9AC-8F64D62656EB}">
        <p228:taskDetails xmlns:p228="http://schemas.microsoft.com/office/powerpoint/2022/08/main">
          <p228:history>
            <p228:event time="2025-09-24T17:48:09.153" id="{97C27B26-CCEE-4CB7-A274-9DE9500ED504}">
              <p228:atrbtn authorId="{320FF2AC-8DDE-3AC1-890C-FB6B2142EC8B}"/>
              <p228:anchr>
                <p228:comment id="{241B6E00-AA92-4962-A7EC-9FFCA9529729}"/>
              </p228:anchr>
              <p228:add/>
            </p228:event>
            <p228:event time="2025-09-24T17:48:09.153" id="{D3E6DB81-71A5-4AA4-A4B6-78F42C031566}">
              <p228:atrbtn authorId="{320FF2AC-8DDE-3AC1-890C-FB6B2142EC8B}"/>
              <p228:anchr>
                <p228:comment id="{241B6E00-AA92-4962-A7EC-9FFCA9529729}"/>
              </p228:anchr>
              <p228:asgn authorId="{924472EE-EB2D-7980-AD62-21AC9A651D33}"/>
            </p228:event>
            <p228:event time="2025-09-24T17:48:09.153" id="{6FACEB72-514F-4FF3-A010-E359928DAD53}">
              <p228:atrbtn authorId="{320FF2AC-8DDE-3AC1-890C-FB6B2142EC8B}"/>
              <p228:anchr>
                <p228:comment id="{241B6E00-AA92-4962-A7EC-9FFCA9529729}"/>
              </p228:anchr>
              <p228:title val="@Corinne Lengsfeld"/>
            </p228:event>
            <p228:event time="2025-09-24T17:48:09.153" id="{5759009C-41D6-485F-B3FF-B463F763CF8F}">
              <p228:atrbtn authorId="{320FF2AC-8DDE-3AC1-890C-FB6B2142EC8B}"/>
              <p228:anchr>
                <p228:comment id="{241B6E00-AA92-4962-A7EC-9FFCA9529729}"/>
              </p228:anchr>
              <p228:date stDt="2025-09-24T17:48:09.153" endDt="2025-09-24T17:48:09.153"/>
            </p228:event>
          </p228:history>
        </p228:taskDetails>
      </p:ext>
    </p188:extLst>
  </p188:cm>
</p188:cmLst>
</file>

<file path=ppt/comments/modernComment_104_3A2B0072.xml><?xml version="1.0" encoding="utf-8"?>
<p188:cmLst xmlns:a="http://schemas.openxmlformats.org/drawingml/2006/main" xmlns:r="http://schemas.openxmlformats.org/officeDocument/2006/relationships" xmlns:p188="http://schemas.microsoft.com/office/powerpoint/2018/8/main">
  <p188:cm id="{F6E308BD-B8CC-400D-B2D3-3D2998BBBD89}" authorId="{320FF2AC-8DDE-3AC1-890C-FB6B2142EC8B}" created="2025-09-24T17:48:24.544" startDate="2025-09-24T17:48:24.544" dueDate="2025-09-24T17:48:24.544" assignedTo="{44DE3C33-9328-23AD-D9D4-AE9082AB754B}" title="@Diane Anderson">
    <pc:sldMkLst xmlns:pc="http://schemas.microsoft.com/office/powerpoint/2013/main/command">
      <pc:docMk/>
      <pc:sldMk cId="975896690" sldId="260"/>
    </pc:sldMkLst>
    <p188:txBody>
      <a:bodyPr/>
      <a:lstStyle/>
      <a:p>
        <a:r>
          <a:rPr lang="en-US"/>
          <a:t>[@Diane Anderson] </a:t>
        </a:r>
      </a:p>
    </p188:txBody>
    <p188:extLst>
      <p:ext xmlns:p="http://schemas.openxmlformats.org/presentationml/2006/main" uri="{5BB2D875-25FF-4072-B9AC-8F64D62656EB}">
        <p228:taskDetails xmlns:p228="http://schemas.microsoft.com/office/powerpoint/2022/08/main">
          <p228:history>
            <p228:event time="2025-09-24T17:48:24.544" id="{8AE716A4-985A-4C27-B3B4-538FD209166B}">
              <p228:atrbtn authorId="{320FF2AC-8DDE-3AC1-890C-FB6B2142EC8B}"/>
              <p228:anchr>
                <p228:comment id="{F6E308BD-B8CC-400D-B2D3-3D2998BBBD89}"/>
              </p228:anchr>
              <p228:add/>
            </p228:event>
            <p228:event time="2025-09-24T17:48:24.544" id="{39B39C81-4BE3-4969-9597-3896D97E6A11}">
              <p228:atrbtn authorId="{320FF2AC-8DDE-3AC1-890C-FB6B2142EC8B}"/>
              <p228:anchr>
                <p228:comment id="{F6E308BD-B8CC-400D-B2D3-3D2998BBBD89}"/>
              </p228:anchr>
              <p228:asgn authorId="{44DE3C33-9328-23AD-D9D4-AE9082AB754B}"/>
            </p228:event>
            <p228:event time="2025-09-24T17:48:24.544" id="{F1BCE6CF-98D9-4963-A4AD-4BD9F365196A}">
              <p228:atrbtn authorId="{320FF2AC-8DDE-3AC1-890C-FB6B2142EC8B}"/>
              <p228:anchr>
                <p228:comment id="{F6E308BD-B8CC-400D-B2D3-3D2998BBBD89}"/>
              </p228:anchr>
              <p228:title val="@Diane Anderson"/>
            </p228:event>
            <p228:event time="2025-09-24T17:48:24.544" id="{6A424E05-40FC-4FBC-9DEE-27C2BC207158}">
              <p228:atrbtn authorId="{320FF2AC-8DDE-3AC1-890C-FB6B2142EC8B}"/>
              <p228:anchr>
                <p228:comment id="{F6E308BD-B8CC-400D-B2D3-3D2998BBBD89}"/>
              </p228:anchr>
              <p228:date stDt="2025-09-24T17:48:24.544" endDt="2025-09-24T17:48:24.544"/>
            </p228:event>
          </p228:history>
        </p228:taskDetails>
      </p:ext>
    </p188:extLst>
  </p188:cm>
</p188:cmLst>
</file>

<file path=ppt/comments/modernComment_132_CA20E76A.xml><?xml version="1.0" encoding="utf-8"?>
<p188:cmLst xmlns:a="http://schemas.openxmlformats.org/drawingml/2006/main" xmlns:r="http://schemas.openxmlformats.org/officeDocument/2006/relationships" xmlns:p188="http://schemas.microsoft.com/office/powerpoint/2018/8/main">
  <p188:cm id="{81F3E770-7B75-4E07-8EC2-1722192E0922}" authorId="{320FF2AC-8DDE-3AC1-890C-FB6B2142EC8B}" status="resolved" created="2025-09-26T18:43:42.204" startDate="2025-09-26T18:43:42.204" dueDate="2025-09-26T18:43:42.204" assignedTo="{F7FD7381-DFA7-31AE-C24E-EFDD9CF0DCC9}" complete="100000" title="@Tyler Ridgeway streamline please">
    <pc:sldMkLst xmlns:pc="http://schemas.microsoft.com/office/powerpoint/2013/main/command">
      <pc:docMk/>
      <pc:sldMk cId="3391154026" sldId="306"/>
    </pc:sldMkLst>
    <p188:txBody>
      <a:bodyPr/>
      <a:lstStyle/>
      <a:p>
        <a:r>
          <a:rPr lang="en-US"/>
          <a:t>[@Tyler Ridgeway] streamline please</a:t>
        </a:r>
      </a:p>
    </p188:txBody>
    <p188:extLst>
      <p:ext xmlns:p="http://schemas.openxmlformats.org/presentationml/2006/main" uri="{5BB2D875-25FF-4072-B9AC-8F64D62656EB}">
        <p228:taskDetails xmlns:p228="http://schemas.microsoft.com/office/powerpoint/2022/08/main">
          <p228:history>
            <p228:event time="2025-09-26T18:43:42.204" id="{735F5AAC-4B36-428E-8B09-721CEC64416D}">
              <p228:atrbtn authorId="{320FF2AC-8DDE-3AC1-890C-FB6B2142EC8B}"/>
              <p228:anchr>
                <p228:comment id="{81F3E770-7B75-4E07-8EC2-1722192E0922}"/>
              </p228:anchr>
              <p228:add/>
            </p228:event>
            <p228:event time="2025-09-26T18:43:42.204" id="{4B73D231-1CCC-4CAB-85E8-9ABC5CD7A291}">
              <p228:atrbtn authorId="{320FF2AC-8DDE-3AC1-890C-FB6B2142EC8B}"/>
              <p228:anchr>
                <p228:comment id="{81F3E770-7B75-4E07-8EC2-1722192E0922}"/>
              </p228:anchr>
              <p228:asgn authorId="{F7FD7381-DFA7-31AE-C24E-EFDD9CF0DCC9}"/>
            </p228:event>
            <p228:event time="2025-09-26T18:43:42.204" id="{65D17C73-1A3C-441A-9E3E-361606792819}">
              <p228:atrbtn authorId="{320FF2AC-8DDE-3AC1-890C-FB6B2142EC8B}"/>
              <p228:anchr>
                <p228:comment id="{81F3E770-7B75-4E07-8EC2-1722192E0922}"/>
              </p228:anchr>
              <p228:title val="@Tyler Ridgeway streamline please"/>
            </p228:event>
            <p228:event time="2025-09-26T18:43:42.204" id="{241C1A7E-F1E9-4B4E-9F54-D5E6ADA8C81A}">
              <p228:atrbtn authorId="{320FF2AC-8DDE-3AC1-890C-FB6B2142EC8B}"/>
              <p228:anchr>
                <p228:comment id="{81F3E770-7B75-4E07-8EC2-1722192E0922}"/>
              </p228:anchr>
              <p228:date stDt="2025-09-26T18:43:42.204" endDt="2025-09-26T18:43:42.204"/>
            </p228:event>
            <p228:event time="2025-09-26T19:26:52.318" id="{9D81788F-6832-4036-A0C5-54BDDE0B3794}">
              <p228:atrbtn authorId="{69FCEDBF-BF99-C4B2-52A2-80AB2D7DE7A9}"/>
              <p228:anchr>
                <p228:comment id="{00000000-0000-0000-0000-000000000000}"/>
              </p228:anchr>
              <p228:pcntCmplt val="100000"/>
            </p228:event>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B9C5FC-E283-4321-9796-214E0706DC4A}" type="datetimeFigureOut">
              <a:rPr lang="en-US" smtClean="0"/>
              <a:t>10/29/2026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7818B8-F4F5-427C-BA03-032F66A0F4D7}" type="slidenum">
              <a:rPr lang="en-US" smtClean="0"/>
              <a:t>‹#›</a:t>
            </a:fld>
            <a:endParaRPr lang="en-US"/>
          </a:p>
        </p:txBody>
      </p:sp>
    </p:spTree>
    <p:extLst>
      <p:ext uri="{BB962C8B-B14F-4D97-AF65-F5344CB8AC3E}">
        <p14:creationId xmlns:p14="http://schemas.microsoft.com/office/powerpoint/2010/main" val="1703007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04FFCB-12F1-4346-9E78-840E8CB949CD}" type="slidenum">
              <a:rPr lang="en-US" smtClean="0"/>
              <a:t>1</a:t>
            </a:fld>
            <a:endParaRPr lang="en-US"/>
          </a:p>
        </p:txBody>
      </p:sp>
    </p:spTree>
    <p:extLst>
      <p:ext uri="{BB962C8B-B14F-4D97-AF65-F5344CB8AC3E}">
        <p14:creationId xmlns:p14="http://schemas.microsoft.com/office/powerpoint/2010/main" val="3360140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05BE0-9D17-35D3-F949-A433385A19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3AB96-6EDC-840A-1735-C289FCFC77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3F18AD-E5A6-B2D6-1B4F-894D141CCD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90D0BB-17CC-A8B9-EC0E-01AF3ABEE9AC}"/>
              </a:ext>
            </a:extLst>
          </p:cNvPr>
          <p:cNvSpPr>
            <a:spLocks noGrp="1"/>
          </p:cNvSpPr>
          <p:nvPr>
            <p:ph type="sldNum" sz="quarter" idx="5"/>
          </p:nvPr>
        </p:nvSpPr>
        <p:spPr/>
        <p:txBody>
          <a:bodyPr/>
          <a:lstStyle/>
          <a:p>
            <a:fld id="{D07A6DFD-B7AA-49FE-9E3F-BBF818B0BA03}" type="slidenum">
              <a:rPr lang="en-US" smtClean="0"/>
              <a:t>3</a:t>
            </a:fld>
            <a:endParaRPr lang="en-US"/>
          </a:p>
        </p:txBody>
      </p:sp>
    </p:spTree>
    <p:extLst>
      <p:ext uri="{BB962C8B-B14F-4D97-AF65-F5344CB8AC3E}">
        <p14:creationId xmlns:p14="http://schemas.microsoft.com/office/powerpoint/2010/main" val="868279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7A6DFD-B7AA-49FE-9E3F-BBF818B0BA03}" type="slidenum">
              <a:rPr lang="en-US" smtClean="0"/>
              <a:t>5</a:t>
            </a:fld>
            <a:endParaRPr lang="en-US"/>
          </a:p>
        </p:txBody>
      </p:sp>
    </p:spTree>
    <p:extLst>
      <p:ext uri="{BB962C8B-B14F-4D97-AF65-F5344CB8AC3E}">
        <p14:creationId xmlns:p14="http://schemas.microsoft.com/office/powerpoint/2010/main" val="2634279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D68C6-3EAE-0C6C-9775-D31F426966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046116-FAE1-D14B-3514-28ABB39601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2AA06-3991-9CF3-C5DE-9F647F2301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ECF8FA0-9FB9-E690-6CF6-0C2D2F1E8AE2}"/>
              </a:ext>
            </a:extLst>
          </p:cNvPr>
          <p:cNvSpPr>
            <a:spLocks noGrp="1"/>
          </p:cNvSpPr>
          <p:nvPr>
            <p:ph type="sldNum" sz="quarter" idx="5"/>
          </p:nvPr>
        </p:nvSpPr>
        <p:spPr/>
        <p:txBody>
          <a:bodyPr/>
          <a:lstStyle/>
          <a:p>
            <a:fld id="{D07A6DFD-B7AA-49FE-9E3F-BBF818B0BA03}" type="slidenum">
              <a:rPr lang="en-US" smtClean="0"/>
              <a:t>7</a:t>
            </a:fld>
            <a:endParaRPr lang="en-US"/>
          </a:p>
        </p:txBody>
      </p:sp>
    </p:spTree>
    <p:extLst>
      <p:ext uri="{BB962C8B-B14F-4D97-AF65-F5344CB8AC3E}">
        <p14:creationId xmlns:p14="http://schemas.microsoft.com/office/powerpoint/2010/main" val="2086362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BD23A-697E-8BA8-331C-BA120AEAC3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BD9734-21FF-F01B-24A4-2DC9C1B4FD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4F8C92-3868-F384-EA03-850D196901E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ABC11A2-828A-2956-641B-922D759AB022}"/>
              </a:ext>
            </a:extLst>
          </p:cNvPr>
          <p:cNvSpPr>
            <a:spLocks noGrp="1"/>
          </p:cNvSpPr>
          <p:nvPr>
            <p:ph type="sldNum" sz="quarter" idx="5"/>
          </p:nvPr>
        </p:nvSpPr>
        <p:spPr/>
        <p:txBody>
          <a:bodyPr/>
          <a:lstStyle/>
          <a:p>
            <a:fld id="{D07A6DFD-B7AA-49FE-9E3F-BBF818B0BA03}" type="slidenum">
              <a:rPr lang="en-US" smtClean="0"/>
              <a:t>9</a:t>
            </a:fld>
            <a:endParaRPr lang="en-US"/>
          </a:p>
        </p:txBody>
      </p:sp>
    </p:spTree>
    <p:extLst>
      <p:ext uri="{BB962C8B-B14F-4D97-AF65-F5344CB8AC3E}">
        <p14:creationId xmlns:p14="http://schemas.microsoft.com/office/powerpoint/2010/main" val="2546843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E5794-92AD-FC6F-7488-1A5CDD5CD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69BED-6661-68A0-3C01-6E0322B460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F45FA4-C9B3-4331-E8B0-9D632BE8AC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A24E84-7391-25BC-CE63-13441722DA68}"/>
              </a:ext>
            </a:extLst>
          </p:cNvPr>
          <p:cNvSpPr>
            <a:spLocks noGrp="1"/>
          </p:cNvSpPr>
          <p:nvPr>
            <p:ph type="sldNum" sz="quarter" idx="5"/>
          </p:nvPr>
        </p:nvSpPr>
        <p:spPr/>
        <p:txBody>
          <a:bodyPr/>
          <a:lstStyle/>
          <a:p>
            <a:fld id="{D07A6DFD-B7AA-49FE-9E3F-BBF818B0BA03}" type="slidenum">
              <a:rPr lang="en-US" smtClean="0"/>
              <a:t>11</a:t>
            </a:fld>
            <a:endParaRPr lang="en-US"/>
          </a:p>
        </p:txBody>
      </p:sp>
    </p:spTree>
    <p:extLst>
      <p:ext uri="{BB962C8B-B14F-4D97-AF65-F5344CB8AC3E}">
        <p14:creationId xmlns:p14="http://schemas.microsoft.com/office/powerpoint/2010/main" val="3833594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A2FAB-EC61-5E25-4C96-8026B32407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797CE2-328A-A0FA-867F-8D24A428AF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B70950-EB77-C791-7208-9AC61447C1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AAA8A1-C170-24AA-0999-20C6EE0B7546}"/>
              </a:ext>
            </a:extLst>
          </p:cNvPr>
          <p:cNvSpPr>
            <a:spLocks noGrp="1"/>
          </p:cNvSpPr>
          <p:nvPr>
            <p:ph type="sldNum" sz="quarter" idx="5"/>
          </p:nvPr>
        </p:nvSpPr>
        <p:spPr/>
        <p:txBody>
          <a:bodyPr/>
          <a:lstStyle/>
          <a:p>
            <a:fld id="{D07A6DFD-B7AA-49FE-9E3F-BBF818B0BA03}" type="slidenum">
              <a:rPr lang="en-US" smtClean="0"/>
              <a:t>13</a:t>
            </a:fld>
            <a:endParaRPr lang="en-US"/>
          </a:p>
        </p:txBody>
      </p:sp>
    </p:spTree>
    <p:extLst>
      <p:ext uri="{BB962C8B-B14F-4D97-AF65-F5344CB8AC3E}">
        <p14:creationId xmlns:p14="http://schemas.microsoft.com/office/powerpoint/2010/main" val="207855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CD4C1-DE66-B04B-26F6-9633E1657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644EE1-ECCC-82B1-FB2A-72E0AEB1D6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853F91-77CC-D27A-B9F9-D31446B7CF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7F0FC05-21F7-3869-BDFA-628A6BFCCB34}"/>
              </a:ext>
            </a:extLst>
          </p:cNvPr>
          <p:cNvSpPr>
            <a:spLocks noGrp="1"/>
          </p:cNvSpPr>
          <p:nvPr>
            <p:ph type="sldNum" sz="quarter" idx="5"/>
          </p:nvPr>
        </p:nvSpPr>
        <p:spPr/>
        <p:txBody>
          <a:bodyPr/>
          <a:lstStyle/>
          <a:p>
            <a:fld id="{D07A6DFD-B7AA-49FE-9E3F-BBF818B0BA03}" type="slidenum">
              <a:rPr lang="en-US" smtClean="0"/>
              <a:t>15</a:t>
            </a:fld>
            <a:endParaRPr lang="en-US"/>
          </a:p>
        </p:txBody>
      </p:sp>
    </p:spTree>
    <p:extLst>
      <p:ext uri="{BB962C8B-B14F-4D97-AF65-F5344CB8AC3E}">
        <p14:creationId xmlns:p14="http://schemas.microsoft.com/office/powerpoint/2010/main" val="155853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F1B0E-08FA-1F5D-A725-C2EDF0FC2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D49F2-8273-F773-3E0E-F8EC39121D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FA3B7D-ED8A-D3D4-F017-730B612BAC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A1E6E4-E590-6C2F-0536-0FB9F382AE54}"/>
              </a:ext>
            </a:extLst>
          </p:cNvPr>
          <p:cNvSpPr>
            <a:spLocks noGrp="1"/>
          </p:cNvSpPr>
          <p:nvPr>
            <p:ph type="sldNum" sz="quarter" idx="5"/>
          </p:nvPr>
        </p:nvSpPr>
        <p:spPr/>
        <p:txBody>
          <a:bodyPr/>
          <a:lstStyle/>
          <a:p>
            <a:fld id="{D07A6DFD-B7AA-49FE-9E3F-BBF818B0BA03}" type="slidenum">
              <a:rPr lang="en-US" smtClean="0"/>
              <a:t>17</a:t>
            </a:fld>
            <a:endParaRPr lang="en-US"/>
          </a:p>
        </p:txBody>
      </p:sp>
    </p:spTree>
    <p:extLst>
      <p:ext uri="{BB962C8B-B14F-4D97-AF65-F5344CB8AC3E}">
        <p14:creationId xmlns:p14="http://schemas.microsoft.com/office/powerpoint/2010/main" val="1493387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61125-74B5-BDEB-F21B-04B6C3DAC1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B8229-8C99-87B3-67B3-BC12B6DD68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7BE70D-6F9F-E9A6-35E7-CB4888EAFE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BF9EA0-6FCC-8748-2D98-5C504F93FD55}"/>
              </a:ext>
            </a:extLst>
          </p:cNvPr>
          <p:cNvSpPr>
            <a:spLocks noGrp="1"/>
          </p:cNvSpPr>
          <p:nvPr>
            <p:ph type="sldNum" sz="quarter" idx="5"/>
          </p:nvPr>
        </p:nvSpPr>
        <p:spPr/>
        <p:txBody>
          <a:bodyPr/>
          <a:lstStyle/>
          <a:p>
            <a:fld id="{D07A6DFD-B7AA-49FE-9E3F-BBF818B0BA03}" type="slidenum">
              <a:rPr lang="en-US" smtClean="0"/>
              <a:t>20</a:t>
            </a:fld>
            <a:endParaRPr lang="en-US"/>
          </a:p>
        </p:txBody>
      </p:sp>
    </p:spTree>
    <p:extLst>
      <p:ext uri="{BB962C8B-B14F-4D97-AF65-F5344CB8AC3E}">
        <p14:creationId xmlns:p14="http://schemas.microsoft.com/office/powerpoint/2010/main" val="747304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B661B-D281-CBD0-07F5-B17520A900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CF6551-7C37-9037-48FC-3FF171EB3E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EB7E3D-85F7-245E-2EBB-B94EC91E42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9FABF7-6970-81F8-5D33-4B36520E4BB5}"/>
              </a:ext>
            </a:extLst>
          </p:cNvPr>
          <p:cNvSpPr>
            <a:spLocks noGrp="1"/>
          </p:cNvSpPr>
          <p:nvPr>
            <p:ph type="sldNum" sz="quarter" idx="5"/>
          </p:nvPr>
        </p:nvSpPr>
        <p:spPr/>
        <p:txBody>
          <a:bodyPr/>
          <a:lstStyle/>
          <a:p>
            <a:fld id="{D07A6DFD-B7AA-49FE-9E3F-BBF818B0BA03}" type="slidenum">
              <a:rPr lang="en-US" smtClean="0"/>
              <a:t>21</a:t>
            </a:fld>
            <a:endParaRPr lang="en-US"/>
          </a:p>
        </p:txBody>
      </p:sp>
    </p:spTree>
    <p:extLst>
      <p:ext uri="{BB962C8B-B14F-4D97-AF65-F5344CB8AC3E}">
        <p14:creationId xmlns:p14="http://schemas.microsoft.com/office/powerpoint/2010/main" val="3434195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7C6D4-5D67-71C6-0BF4-6A5AC29897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25519-DE3F-2B1C-72C9-CFE595882C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9286FA-53B9-0DFA-AF58-90A2CADF6C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55376D-9987-8179-B226-9BFFAE315CEC}"/>
              </a:ext>
            </a:extLst>
          </p:cNvPr>
          <p:cNvSpPr>
            <a:spLocks noGrp="1"/>
          </p:cNvSpPr>
          <p:nvPr>
            <p:ph type="sldNum" sz="quarter" idx="5"/>
          </p:nvPr>
        </p:nvSpPr>
        <p:spPr/>
        <p:txBody>
          <a:bodyPr/>
          <a:lstStyle/>
          <a:p>
            <a:fld id="{D07A6DFD-B7AA-49FE-9E3F-BBF818B0BA03}" type="slidenum">
              <a:rPr lang="en-US" smtClean="0"/>
              <a:t>23</a:t>
            </a:fld>
            <a:endParaRPr lang="en-US"/>
          </a:p>
        </p:txBody>
      </p:sp>
    </p:spTree>
    <p:extLst>
      <p:ext uri="{BB962C8B-B14F-4D97-AF65-F5344CB8AC3E}">
        <p14:creationId xmlns:p14="http://schemas.microsoft.com/office/powerpoint/2010/main" val="2024755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61125-74B5-BDEB-F21B-04B6C3DAC1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B8229-8C99-87B3-67B3-BC12B6DD68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7BE70D-6F9F-E9A6-35E7-CB4888EAFE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BF9EA0-6FCC-8748-2D98-5C504F93FD55}"/>
              </a:ext>
            </a:extLst>
          </p:cNvPr>
          <p:cNvSpPr>
            <a:spLocks noGrp="1"/>
          </p:cNvSpPr>
          <p:nvPr>
            <p:ph type="sldNum" sz="quarter" idx="5"/>
          </p:nvPr>
        </p:nvSpPr>
        <p:spPr/>
        <p:txBody>
          <a:bodyPr/>
          <a:lstStyle/>
          <a:p>
            <a:fld id="{D07A6DFD-B7AA-49FE-9E3F-BBF818B0BA03}" type="slidenum">
              <a:rPr lang="en-US" smtClean="0"/>
              <a:t>25</a:t>
            </a:fld>
            <a:endParaRPr lang="en-US"/>
          </a:p>
        </p:txBody>
      </p:sp>
    </p:spTree>
    <p:extLst>
      <p:ext uri="{BB962C8B-B14F-4D97-AF65-F5344CB8AC3E}">
        <p14:creationId xmlns:p14="http://schemas.microsoft.com/office/powerpoint/2010/main" val="241156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BD8B3-2D09-4779-8206-F99FC5D96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1BCBFE-A9E9-1220-40BB-83B16E98F5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80E10-FDB8-207F-CC0A-762DB16EFC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B7B520-68F0-EED1-7DB3-25FD9E2F74A0}"/>
              </a:ext>
            </a:extLst>
          </p:cNvPr>
          <p:cNvSpPr>
            <a:spLocks noGrp="1"/>
          </p:cNvSpPr>
          <p:nvPr>
            <p:ph type="sldNum" sz="quarter" idx="5"/>
          </p:nvPr>
        </p:nvSpPr>
        <p:spPr/>
        <p:txBody>
          <a:bodyPr/>
          <a:lstStyle/>
          <a:p>
            <a:fld id="{D07A6DFD-B7AA-49FE-9E3F-BBF818B0BA03}" type="slidenum">
              <a:rPr lang="en-US" smtClean="0"/>
              <a:t>27</a:t>
            </a:fld>
            <a:endParaRPr lang="en-US"/>
          </a:p>
        </p:txBody>
      </p:sp>
    </p:spTree>
    <p:extLst>
      <p:ext uri="{BB962C8B-B14F-4D97-AF65-F5344CB8AC3E}">
        <p14:creationId xmlns:p14="http://schemas.microsoft.com/office/powerpoint/2010/main" val="1609881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54E76-842A-D67F-85ED-22A0CF03C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DDCC29-EF5B-E1C2-D35E-10B426B5D4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7DBD72-A620-381F-BA71-361C258B87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EDC525-A14C-A450-894A-FEBCA66B6BF2}"/>
              </a:ext>
            </a:extLst>
          </p:cNvPr>
          <p:cNvSpPr>
            <a:spLocks noGrp="1"/>
          </p:cNvSpPr>
          <p:nvPr>
            <p:ph type="sldNum" sz="quarter" idx="5"/>
          </p:nvPr>
        </p:nvSpPr>
        <p:spPr/>
        <p:txBody>
          <a:bodyPr/>
          <a:lstStyle/>
          <a:p>
            <a:fld id="{D07A6DFD-B7AA-49FE-9E3F-BBF818B0BA03}" type="slidenum">
              <a:rPr lang="en-US" smtClean="0"/>
              <a:t>29</a:t>
            </a:fld>
            <a:endParaRPr lang="en-US"/>
          </a:p>
        </p:txBody>
      </p:sp>
    </p:spTree>
    <p:extLst>
      <p:ext uri="{BB962C8B-B14F-4D97-AF65-F5344CB8AC3E}">
        <p14:creationId xmlns:p14="http://schemas.microsoft.com/office/powerpoint/2010/main" val="24275093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82EE5-4D22-E164-33A0-BCC21D5139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04EC3-1B4B-360B-EA9F-50FF10AA9F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08C75F-1247-5ABF-8D91-999FE89215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D35D60-9C82-6452-9764-DCB776C63AF3}"/>
              </a:ext>
            </a:extLst>
          </p:cNvPr>
          <p:cNvSpPr>
            <a:spLocks noGrp="1"/>
          </p:cNvSpPr>
          <p:nvPr>
            <p:ph type="sldNum" sz="quarter" idx="5"/>
          </p:nvPr>
        </p:nvSpPr>
        <p:spPr/>
        <p:txBody>
          <a:bodyPr/>
          <a:lstStyle/>
          <a:p>
            <a:fld id="{D07A6DFD-B7AA-49FE-9E3F-BBF818B0BA03}" type="slidenum">
              <a:rPr lang="en-US" smtClean="0"/>
              <a:t>31</a:t>
            </a:fld>
            <a:endParaRPr lang="en-US"/>
          </a:p>
        </p:txBody>
      </p:sp>
    </p:spTree>
    <p:extLst>
      <p:ext uri="{BB962C8B-B14F-4D97-AF65-F5344CB8AC3E}">
        <p14:creationId xmlns:p14="http://schemas.microsoft.com/office/powerpoint/2010/main" val="6481939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2CF0B-2A20-1350-B5D6-93849C4591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50D33-1462-80D0-736A-692A03966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1CCC67-F95B-B768-D6EA-1B69FD5186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BA10DE-EA26-D72D-D5A4-5F96C59B511A}"/>
              </a:ext>
            </a:extLst>
          </p:cNvPr>
          <p:cNvSpPr>
            <a:spLocks noGrp="1"/>
          </p:cNvSpPr>
          <p:nvPr>
            <p:ph type="sldNum" sz="quarter" idx="5"/>
          </p:nvPr>
        </p:nvSpPr>
        <p:spPr/>
        <p:txBody>
          <a:bodyPr/>
          <a:lstStyle/>
          <a:p>
            <a:fld id="{D07A6DFD-B7AA-49FE-9E3F-BBF818B0BA03}" type="slidenum">
              <a:rPr lang="en-US" smtClean="0"/>
              <a:t>33</a:t>
            </a:fld>
            <a:endParaRPr lang="en-US"/>
          </a:p>
        </p:txBody>
      </p:sp>
    </p:spTree>
    <p:extLst>
      <p:ext uri="{BB962C8B-B14F-4D97-AF65-F5344CB8AC3E}">
        <p14:creationId xmlns:p14="http://schemas.microsoft.com/office/powerpoint/2010/main" val="3300223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DD6C0-8130-A6B7-A9B3-17709C18B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AC632C-8069-A72C-A5A0-6E124C27EF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D942D1-754E-52DF-1F5A-3F4363D2C1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793600-10C5-E32C-D7EE-D6EBB07B32BC}"/>
              </a:ext>
            </a:extLst>
          </p:cNvPr>
          <p:cNvSpPr>
            <a:spLocks noGrp="1"/>
          </p:cNvSpPr>
          <p:nvPr>
            <p:ph type="sldNum" sz="quarter" idx="5"/>
          </p:nvPr>
        </p:nvSpPr>
        <p:spPr/>
        <p:txBody>
          <a:bodyPr/>
          <a:lstStyle/>
          <a:p>
            <a:fld id="{D07A6DFD-B7AA-49FE-9E3F-BBF818B0BA03}" type="slidenum">
              <a:rPr lang="en-US" smtClean="0"/>
              <a:t>34</a:t>
            </a:fld>
            <a:endParaRPr lang="en-US"/>
          </a:p>
        </p:txBody>
      </p:sp>
    </p:spTree>
    <p:extLst>
      <p:ext uri="{BB962C8B-B14F-4D97-AF65-F5344CB8AC3E}">
        <p14:creationId xmlns:p14="http://schemas.microsoft.com/office/powerpoint/2010/main" val="363514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DC72D-E406-220A-C650-CA206A97C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3A813-AF3D-AD07-6D82-5696600910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CA4E4B-B290-08AB-A4BF-59CF1E6597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B02906-1053-2BD3-2E42-A34A34335ED7}"/>
              </a:ext>
            </a:extLst>
          </p:cNvPr>
          <p:cNvSpPr>
            <a:spLocks noGrp="1"/>
          </p:cNvSpPr>
          <p:nvPr>
            <p:ph type="sldNum" sz="quarter" idx="5"/>
          </p:nvPr>
        </p:nvSpPr>
        <p:spPr/>
        <p:txBody>
          <a:bodyPr/>
          <a:lstStyle/>
          <a:p>
            <a:fld id="{D07A6DFD-B7AA-49FE-9E3F-BBF818B0BA03}" type="slidenum">
              <a:rPr lang="en-US" smtClean="0"/>
              <a:t>36</a:t>
            </a:fld>
            <a:endParaRPr lang="en-US"/>
          </a:p>
        </p:txBody>
      </p:sp>
    </p:spTree>
    <p:extLst>
      <p:ext uri="{BB962C8B-B14F-4D97-AF65-F5344CB8AC3E}">
        <p14:creationId xmlns:p14="http://schemas.microsoft.com/office/powerpoint/2010/main" val="4255217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907F6-F09E-18FF-0224-5900975F75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B7861C-7059-1E68-D22B-A361731299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D54A85-A092-4F6A-236E-7E38998EBBCB}"/>
              </a:ext>
            </a:extLst>
          </p:cNvPr>
          <p:cNvSpPr>
            <a:spLocks noGrp="1"/>
          </p:cNvSpPr>
          <p:nvPr>
            <p:ph type="dt" sz="half" idx="10"/>
          </p:nvPr>
        </p:nvSpPr>
        <p:spPr/>
        <p:txBody>
          <a:bodyPr/>
          <a:lstStyle/>
          <a:p>
            <a:fld id="{C61EC0E4-A4EB-41DB-869B-7C6EE1150E74}" type="datetimeFigureOut">
              <a:rPr lang="en-US" smtClean="0"/>
              <a:t>10/29/2026</a:t>
            </a:fld>
            <a:endParaRPr lang="en-US"/>
          </a:p>
        </p:txBody>
      </p:sp>
      <p:sp>
        <p:nvSpPr>
          <p:cNvPr id="5" name="Footer Placeholder 4">
            <a:extLst>
              <a:ext uri="{FF2B5EF4-FFF2-40B4-BE49-F238E27FC236}">
                <a16:creationId xmlns:a16="http://schemas.microsoft.com/office/drawing/2014/main" id="{9DED678E-9EDD-8189-6C5A-16DC266A92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3F0A53-1761-9D39-8E50-94374D9B0379}"/>
              </a:ext>
            </a:extLst>
          </p:cNvPr>
          <p:cNvSpPr>
            <a:spLocks noGrp="1"/>
          </p:cNvSpPr>
          <p:nvPr>
            <p:ph type="sldNum" sz="quarter" idx="12"/>
          </p:nvPr>
        </p:nvSpPr>
        <p:spPr/>
        <p:txBody>
          <a:bodyPr/>
          <a:lstStyle/>
          <a:p>
            <a:fld id="{406F5976-4304-4F8D-8F5E-8289AB035C34}" type="slidenum">
              <a:rPr lang="en-US" smtClean="0"/>
              <a:t>‹#›</a:t>
            </a:fld>
            <a:endParaRPr lang="en-US"/>
          </a:p>
        </p:txBody>
      </p:sp>
    </p:spTree>
    <p:extLst>
      <p:ext uri="{BB962C8B-B14F-4D97-AF65-F5344CB8AC3E}">
        <p14:creationId xmlns:p14="http://schemas.microsoft.com/office/powerpoint/2010/main" val="3101313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B9C78-DA64-972B-C756-114624CE89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E7B458-6086-A5B4-36E8-4A6439698D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6580B-A5C5-7748-84F0-E4B579BAD815}"/>
              </a:ext>
            </a:extLst>
          </p:cNvPr>
          <p:cNvSpPr>
            <a:spLocks noGrp="1"/>
          </p:cNvSpPr>
          <p:nvPr>
            <p:ph type="dt" sz="half" idx="10"/>
          </p:nvPr>
        </p:nvSpPr>
        <p:spPr/>
        <p:txBody>
          <a:bodyPr/>
          <a:lstStyle/>
          <a:p>
            <a:fld id="{C61EC0E4-A4EB-41DB-869B-7C6EE1150E74}" type="datetimeFigureOut">
              <a:rPr lang="en-US" smtClean="0"/>
              <a:t>10/29/2026</a:t>
            </a:fld>
            <a:endParaRPr lang="en-US"/>
          </a:p>
        </p:txBody>
      </p:sp>
      <p:sp>
        <p:nvSpPr>
          <p:cNvPr id="5" name="Footer Placeholder 4">
            <a:extLst>
              <a:ext uri="{FF2B5EF4-FFF2-40B4-BE49-F238E27FC236}">
                <a16:creationId xmlns:a16="http://schemas.microsoft.com/office/drawing/2014/main" id="{81929104-543F-31D3-C4C9-B83940B317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41725B-5268-233E-0871-4BEF989FD810}"/>
              </a:ext>
            </a:extLst>
          </p:cNvPr>
          <p:cNvSpPr>
            <a:spLocks noGrp="1"/>
          </p:cNvSpPr>
          <p:nvPr>
            <p:ph type="sldNum" sz="quarter" idx="12"/>
          </p:nvPr>
        </p:nvSpPr>
        <p:spPr/>
        <p:txBody>
          <a:bodyPr/>
          <a:lstStyle/>
          <a:p>
            <a:fld id="{406F5976-4304-4F8D-8F5E-8289AB035C34}" type="slidenum">
              <a:rPr lang="en-US" smtClean="0"/>
              <a:t>‹#›</a:t>
            </a:fld>
            <a:endParaRPr lang="en-US"/>
          </a:p>
        </p:txBody>
      </p:sp>
    </p:spTree>
    <p:extLst>
      <p:ext uri="{BB962C8B-B14F-4D97-AF65-F5344CB8AC3E}">
        <p14:creationId xmlns:p14="http://schemas.microsoft.com/office/powerpoint/2010/main" val="4080739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8C4B-96B9-9FFE-C5D4-6BB1D0DA2F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A7C524-3EDE-CEAE-F824-E51166FE2C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A45F21-FF24-6AA7-1D0A-4C32A6E9B098}"/>
              </a:ext>
            </a:extLst>
          </p:cNvPr>
          <p:cNvSpPr>
            <a:spLocks noGrp="1"/>
          </p:cNvSpPr>
          <p:nvPr>
            <p:ph type="dt" sz="half" idx="10"/>
          </p:nvPr>
        </p:nvSpPr>
        <p:spPr/>
        <p:txBody>
          <a:bodyPr/>
          <a:lstStyle/>
          <a:p>
            <a:fld id="{C61EC0E4-A4EB-41DB-869B-7C6EE1150E74}" type="datetimeFigureOut">
              <a:rPr lang="en-US" smtClean="0"/>
              <a:t>10/29/2026</a:t>
            </a:fld>
            <a:endParaRPr lang="en-US"/>
          </a:p>
        </p:txBody>
      </p:sp>
      <p:sp>
        <p:nvSpPr>
          <p:cNvPr id="5" name="Footer Placeholder 4">
            <a:extLst>
              <a:ext uri="{FF2B5EF4-FFF2-40B4-BE49-F238E27FC236}">
                <a16:creationId xmlns:a16="http://schemas.microsoft.com/office/drawing/2014/main" id="{0B5CAC46-D971-D1BA-7AFF-FAA3AA6776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351F15-3AB4-FE3A-8E1B-407F13006E87}"/>
              </a:ext>
            </a:extLst>
          </p:cNvPr>
          <p:cNvSpPr>
            <a:spLocks noGrp="1"/>
          </p:cNvSpPr>
          <p:nvPr>
            <p:ph type="sldNum" sz="quarter" idx="12"/>
          </p:nvPr>
        </p:nvSpPr>
        <p:spPr/>
        <p:txBody>
          <a:bodyPr/>
          <a:lstStyle/>
          <a:p>
            <a:fld id="{406F5976-4304-4F8D-8F5E-8289AB035C34}" type="slidenum">
              <a:rPr lang="en-US" smtClean="0"/>
              <a:t>‹#›</a:t>
            </a:fld>
            <a:endParaRPr lang="en-US"/>
          </a:p>
        </p:txBody>
      </p:sp>
    </p:spTree>
    <p:extLst>
      <p:ext uri="{BB962C8B-B14F-4D97-AF65-F5344CB8AC3E}">
        <p14:creationId xmlns:p14="http://schemas.microsoft.com/office/powerpoint/2010/main" val="1102313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1F467-C94A-B172-8B00-A0254853D4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F2C6E7-024E-9DB3-A014-20BD0C2BDD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C9C328-D150-4F32-E0EF-B025F44055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038ADA-86C2-F0FF-179F-E4392B8E82F0}"/>
              </a:ext>
            </a:extLst>
          </p:cNvPr>
          <p:cNvSpPr>
            <a:spLocks noGrp="1"/>
          </p:cNvSpPr>
          <p:nvPr>
            <p:ph type="dt" sz="half" idx="10"/>
          </p:nvPr>
        </p:nvSpPr>
        <p:spPr/>
        <p:txBody>
          <a:bodyPr/>
          <a:lstStyle/>
          <a:p>
            <a:fld id="{C61EC0E4-A4EB-41DB-869B-7C6EE1150E74}" type="datetimeFigureOut">
              <a:rPr lang="en-US" smtClean="0"/>
              <a:t>10/29/2026</a:t>
            </a:fld>
            <a:endParaRPr lang="en-US"/>
          </a:p>
        </p:txBody>
      </p:sp>
      <p:sp>
        <p:nvSpPr>
          <p:cNvPr id="6" name="Footer Placeholder 5">
            <a:extLst>
              <a:ext uri="{FF2B5EF4-FFF2-40B4-BE49-F238E27FC236}">
                <a16:creationId xmlns:a16="http://schemas.microsoft.com/office/drawing/2014/main" id="{771BDC73-AE6B-6790-3AC4-D4509A3125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9DEF52-2430-B02E-C4B5-75DE6E1456EB}"/>
              </a:ext>
            </a:extLst>
          </p:cNvPr>
          <p:cNvSpPr>
            <a:spLocks noGrp="1"/>
          </p:cNvSpPr>
          <p:nvPr>
            <p:ph type="sldNum" sz="quarter" idx="12"/>
          </p:nvPr>
        </p:nvSpPr>
        <p:spPr/>
        <p:txBody>
          <a:bodyPr/>
          <a:lstStyle/>
          <a:p>
            <a:fld id="{406F5976-4304-4F8D-8F5E-8289AB035C34}" type="slidenum">
              <a:rPr lang="en-US" smtClean="0"/>
              <a:t>‹#›</a:t>
            </a:fld>
            <a:endParaRPr lang="en-US"/>
          </a:p>
        </p:txBody>
      </p:sp>
    </p:spTree>
    <p:extLst>
      <p:ext uri="{BB962C8B-B14F-4D97-AF65-F5344CB8AC3E}">
        <p14:creationId xmlns:p14="http://schemas.microsoft.com/office/powerpoint/2010/main" val="1553976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2D08F-0CCA-D866-BAEF-CCD039831F2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11BE1B-4AFF-7C86-790A-C7C76B3B74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3F0DBB-5CF0-E244-E88D-F5A3F48414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27C464-FE53-3572-034B-6B02DB306F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5160DB-4DEB-8E5E-D034-FD5F0EEA16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6318EF-4680-F606-324C-8434D5A35194}"/>
              </a:ext>
            </a:extLst>
          </p:cNvPr>
          <p:cNvSpPr>
            <a:spLocks noGrp="1"/>
          </p:cNvSpPr>
          <p:nvPr>
            <p:ph type="dt" sz="half" idx="10"/>
          </p:nvPr>
        </p:nvSpPr>
        <p:spPr/>
        <p:txBody>
          <a:bodyPr/>
          <a:lstStyle/>
          <a:p>
            <a:fld id="{C61EC0E4-A4EB-41DB-869B-7C6EE1150E74}" type="datetimeFigureOut">
              <a:rPr lang="en-US" smtClean="0"/>
              <a:t>10/29/2026</a:t>
            </a:fld>
            <a:endParaRPr lang="en-US"/>
          </a:p>
        </p:txBody>
      </p:sp>
      <p:sp>
        <p:nvSpPr>
          <p:cNvPr id="8" name="Footer Placeholder 7">
            <a:extLst>
              <a:ext uri="{FF2B5EF4-FFF2-40B4-BE49-F238E27FC236}">
                <a16:creationId xmlns:a16="http://schemas.microsoft.com/office/drawing/2014/main" id="{0FD57A37-8E02-E490-49BF-E1624F1551D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7B5ABE-1AB9-7DCA-C0C7-5386AD830A42}"/>
              </a:ext>
            </a:extLst>
          </p:cNvPr>
          <p:cNvSpPr>
            <a:spLocks noGrp="1"/>
          </p:cNvSpPr>
          <p:nvPr>
            <p:ph type="sldNum" sz="quarter" idx="12"/>
          </p:nvPr>
        </p:nvSpPr>
        <p:spPr/>
        <p:txBody>
          <a:bodyPr/>
          <a:lstStyle/>
          <a:p>
            <a:fld id="{406F5976-4304-4F8D-8F5E-8289AB035C34}" type="slidenum">
              <a:rPr lang="en-US" smtClean="0"/>
              <a:t>‹#›</a:t>
            </a:fld>
            <a:endParaRPr lang="en-US"/>
          </a:p>
        </p:txBody>
      </p:sp>
    </p:spTree>
    <p:extLst>
      <p:ext uri="{BB962C8B-B14F-4D97-AF65-F5344CB8AC3E}">
        <p14:creationId xmlns:p14="http://schemas.microsoft.com/office/powerpoint/2010/main" val="3593108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49616-5D09-561F-84AC-0E7004F3AE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109D3C-75C3-BEA2-AD29-0A9766AD9481}"/>
              </a:ext>
            </a:extLst>
          </p:cNvPr>
          <p:cNvSpPr>
            <a:spLocks noGrp="1"/>
          </p:cNvSpPr>
          <p:nvPr>
            <p:ph type="dt" sz="half" idx="10"/>
          </p:nvPr>
        </p:nvSpPr>
        <p:spPr/>
        <p:txBody>
          <a:bodyPr/>
          <a:lstStyle/>
          <a:p>
            <a:fld id="{C61EC0E4-A4EB-41DB-869B-7C6EE1150E74}" type="datetimeFigureOut">
              <a:rPr lang="en-US" smtClean="0"/>
              <a:t>10/29/2026</a:t>
            </a:fld>
            <a:endParaRPr lang="en-US"/>
          </a:p>
        </p:txBody>
      </p:sp>
      <p:sp>
        <p:nvSpPr>
          <p:cNvPr id="4" name="Footer Placeholder 3">
            <a:extLst>
              <a:ext uri="{FF2B5EF4-FFF2-40B4-BE49-F238E27FC236}">
                <a16:creationId xmlns:a16="http://schemas.microsoft.com/office/drawing/2014/main" id="{6A09979F-418B-0158-A4D4-4063CC1900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1540DB3-A4D8-0AC3-FE64-513363595FF0}"/>
              </a:ext>
            </a:extLst>
          </p:cNvPr>
          <p:cNvSpPr>
            <a:spLocks noGrp="1"/>
          </p:cNvSpPr>
          <p:nvPr>
            <p:ph type="sldNum" sz="quarter" idx="12"/>
          </p:nvPr>
        </p:nvSpPr>
        <p:spPr/>
        <p:txBody>
          <a:bodyPr/>
          <a:lstStyle/>
          <a:p>
            <a:fld id="{406F5976-4304-4F8D-8F5E-8289AB035C34}" type="slidenum">
              <a:rPr lang="en-US" smtClean="0"/>
              <a:t>‹#›</a:t>
            </a:fld>
            <a:endParaRPr lang="en-US"/>
          </a:p>
        </p:txBody>
      </p:sp>
    </p:spTree>
    <p:extLst>
      <p:ext uri="{BB962C8B-B14F-4D97-AF65-F5344CB8AC3E}">
        <p14:creationId xmlns:p14="http://schemas.microsoft.com/office/powerpoint/2010/main" val="1821323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08FF4-99E2-F7ED-80D5-8D61563C32D6}"/>
              </a:ext>
            </a:extLst>
          </p:cNvPr>
          <p:cNvSpPr>
            <a:spLocks noGrp="1"/>
          </p:cNvSpPr>
          <p:nvPr>
            <p:ph type="dt" sz="half" idx="10"/>
          </p:nvPr>
        </p:nvSpPr>
        <p:spPr/>
        <p:txBody>
          <a:bodyPr/>
          <a:lstStyle/>
          <a:p>
            <a:fld id="{C61EC0E4-A4EB-41DB-869B-7C6EE1150E74}" type="datetimeFigureOut">
              <a:rPr lang="en-US" smtClean="0"/>
              <a:t>10/29/2026</a:t>
            </a:fld>
            <a:endParaRPr lang="en-US"/>
          </a:p>
        </p:txBody>
      </p:sp>
      <p:sp>
        <p:nvSpPr>
          <p:cNvPr id="3" name="Footer Placeholder 2">
            <a:extLst>
              <a:ext uri="{FF2B5EF4-FFF2-40B4-BE49-F238E27FC236}">
                <a16:creationId xmlns:a16="http://schemas.microsoft.com/office/drawing/2014/main" id="{DF0EC45A-368D-2E10-0326-1385D1EF81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73B192-6735-05A5-FC65-A4A240975FF8}"/>
              </a:ext>
            </a:extLst>
          </p:cNvPr>
          <p:cNvSpPr>
            <a:spLocks noGrp="1"/>
          </p:cNvSpPr>
          <p:nvPr>
            <p:ph type="sldNum" sz="quarter" idx="12"/>
          </p:nvPr>
        </p:nvSpPr>
        <p:spPr/>
        <p:txBody>
          <a:bodyPr/>
          <a:lstStyle/>
          <a:p>
            <a:fld id="{406F5976-4304-4F8D-8F5E-8289AB035C34}" type="slidenum">
              <a:rPr lang="en-US" smtClean="0"/>
              <a:t>‹#›</a:t>
            </a:fld>
            <a:endParaRPr lang="en-US"/>
          </a:p>
        </p:txBody>
      </p:sp>
    </p:spTree>
    <p:extLst>
      <p:ext uri="{BB962C8B-B14F-4D97-AF65-F5344CB8AC3E}">
        <p14:creationId xmlns:p14="http://schemas.microsoft.com/office/powerpoint/2010/main" val="1779738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8AD5E-35F8-F3AB-9936-2E281B7CE9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12126E-08E1-5B0A-BB64-42B0B7F52E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B6CFCC-6B19-37C9-49DB-E534ED37A1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D98604-A5FC-94A8-4A40-D03B1607D828}"/>
              </a:ext>
            </a:extLst>
          </p:cNvPr>
          <p:cNvSpPr>
            <a:spLocks noGrp="1"/>
          </p:cNvSpPr>
          <p:nvPr>
            <p:ph type="dt" sz="half" idx="10"/>
          </p:nvPr>
        </p:nvSpPr>
        <p:spPr/>
        <p:txBody>
          <a:bodyPr/>
          <a:lstStyle/>
          <a:p>
            <a:fld id="{C61EC0E4-A4EB-41DB-869B-7C6EE1150E74}" type="datetimeFigureOut">
              <a:rPr lang="en-US" smtClean="0"/>
              <a:t>10/29/2026</a:t>
            </a:fld>
            <a:endParaRPr lang="en-US"/>
          </a:p>
        </p:txBody>
      </p:sp>
      <p:sp>
        <p:nvSpPr>
          <p:cNvPr id="6" name="Footer Placeholder 5">
            <a:extLst>
              <a:ext uri="{FF2B5EF4-FFF2-40B4-BE49-F238E27FC236}">
                <a16:creationId xmlns:a16="http://schemas.microsoft.com/office/drawing/2014/main" id="{A269DF41-F73F-8FF6-D2BB-82563EFDF9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4F892A-E451-E54C-FCC7-4FD2760C5EA9}"/>
              </a:ext>
            </a:extLst>
          </p:cNvPr>
          <p:cNvSpPr>
            <a:spLocks noGrp="1"/>
          </p:cNvSpPr>
          <p:nvPr>
            <p:ph type="sldNum" sz="quarter" idx="12"/>
          </p:nvPr>
        </p:nvSpPr>
        <p:spPr/>
        <p:txBody>
          <a:bodyPr/>
          <a:lstStyle/>
          <a:p>
            <a:fld id="{406F5976-4304-4F8D-8F5E-8289AB035C34}" type="slidenum">
              <a:rPr lang="en-US" smtClean="0"/>
              <a:t>‹#›</a:t>
            </a:fld>
            <a:endParaRPr lang="en-US"/>
          </a:p>
        </p:txBody>
      </p:sp>
    </p:spTree>
    <p:extLst>
      <p:ext uri="{BB962C8B-B14F-4D97-AF65-F5344CB8AC3E}">
        <p14:creationId xmlns:p14="http://schemas.microsoft.com/office/powerpoint/2010/main" val="1963665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C246B-A834-7E10-EDF1-17D247CBDB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424F7C-3E11-CB35-71EC-590C7BA66C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1B4131-533E-9016-D9C3-EF12BC7D0B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0318E7-DF8A-6D9C-2B56-54E4E92ADC4C}"/>
              </a:ext>
            </a:extLst>
          </p:cNvPr>
          <p:cNvSpPr>
            <a:spLocks noGrp="1"/>
          </p:cNvSpPr>
          <p:nvPr>
            <p:ph type="dt" sz="half" idx="10"/>
          </p:nvPr>
        </p:nvSpPr>
        <p:spPr/>
        <p:txBody>
          <a:bodyPr/>
          <a:lstStyle/>
          <a:p>
            <a:fld id="{C61EC0E4-A4EB-41DB-869B-7C6EE1150E74}" type="datetimeFigureOut">
              <a:rPr lang="en-US" smtClean="0"/>
              <a:t>10/29/2026</a:t>
            </a:fld>
            <a:endParaRPr lang="en-US"/>
          </a:p>
        </p:txBody>
      </p:sp>
      <p:sp>
        <p:nvSpPr>
          <p:cNvPr id="6" name="Footer Placeholder 5">
            <a:extLst>
              <a:ext uri="{FF2B5EF4-FFF2-40B4-BE49-F238E27FC236}">
                <a16:creationId xmlns:a16="http://schemas.microsoft.com/office/drawing/2014/main" id="{B5AC2458-43CC-9D99-E570-4ECDAD9E0D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873C4D-1084-E44C-3317-38F97512C090}"/>
              </a:ext>
            </a:extLst>
          </p:cNvPr>
          <p:cNvSpPr>
            <a:spLocks noGrp="1"/>
          </p:cNvSpPr>
          <p:nvPr>
            <p:ph type="sldNum" sz="quarter" idx="12"/>
          </p:nvPr>
        </p:nvSpPr>
        <p:spPr/>
        <p:txBody>
          <a:bodyPr/>
          <a:lstStyle/>
          <a:p>
            <a:fld id="{406F5976-4304-4F8D-8F5E-8289AB035C34}" type="slidenum">
              <a:rPr lang="en-US" smtClean="0"/>
              <a:t>‹#›</a:t>
            </a:fld>
            <a:endParaRPr lang="en-US"/>
          </a:p>
        </p:txBody>
      </p:sp>
    </p:spTree>
    <p:extLst>
      <p:ext uri="{BB962C8B-B14F-4D97-AF65-F5344CB8AC3E}">
        <p14:creationId xmlns:p14="http://schemas.microsoft.com/office/powerpoint/2010/main" val="628600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300C9-7BDE-E765-CDB6-0FEF9B4AECD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EC1372-CAA7-B02E-E780-418FABBF1F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B4D946-8E4F-6D40-E3C3-9C0B76F02957}"/>
              </a:ext>
            </a:extLst>
          </p:cNvPr>
          <p:cNvSpPr>
            <a:spLocks noGrp="1"/>
          </p:cNvSpPr>
          <p:nvPr>
            <p:ph type="dt" sz="half" idx="10"/>
          </p:nvPr>
        </p:nvSpPr>
        <p:spPr/>
        <p:txBody>
          <a:bodyPr/>
          <a:lstStyle/>
          <a:p>
            <a:fld id="{C61EC0E4-A4EB-41DB-869B-7C6EE1150E74}" type="datetimeFigureOut">
              <a:rPr lang="en-US" smtClean="0"/>
              <a:t>10/29/2026</a:t>
            </a:fld>
            <a:endParaRPr lang="en-US"/>
          </a:p>
        </p:txBody>
      </p:sp>
      <p:sp>
        <p:nvSpPr>
          <p:cNvPr id="5" name="Footer Placeholder 4">
            <a:extLst>
              <a:ext uri="{FF2B5EF4-FFF2-40B4-BE49-F238E27FC236}">
                <a16:creationId xmlns:a16="http://schemas.microsoft.com/office/drawing/2014/main" id="{9197A77F-384C-A73B-93AB-B12D5D5EC1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7B0088-A976-683C-1E73-24CD6213C2F8}"/>
              </a:ext>
            </a:extLst>
          </p:cNvPr>
          <p:cNvSpPr>
            <a:spLocks noGrp="1"/>
          </p:cNvSpPr>
          <p:nvPr>
            <p:ph type="sldNum" sz="quarter" idx="12"/>
          </p:nvPr>
        </p:nvSpPr>
        <p:spPr/>
        <p:txBody>
          <a:bodyPr/>
          <a:lstStyle/>
          <a:p>
            <a:fld id="{406F5976-4304-4F8D-8F5E-8289AB035C34}" type="slidenum">
              <a:rPr lang="en-US" smtClean="0"/>
              <a:t>‹#›</a:t>
            </a:fld>
            <a:endParaRPr lang="en-US"/>
          </a:p>
        </p:txBody>
      </p:sp>
    </p:spTree>
    <p:extLst>
      <p:ext uri="{BB962C8B-B14F-4D97-AF65-F5344CB8AC3E}">
        <p14:creationId xmlns:p14="http://schemas.microsoft.com/office/powerpoint/2010/main" val="3969407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0BC48A-1A5B-F572-5F26-4AFE091D63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A2A844-ABCB-AC42-E4ED-431356F5A6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9072A5-41C7-64E2-F341-76DB8F658B0C}"/>
              </a:ext>
            </a:extLst>
          </p:cNvPr>
          <p:cNvSpPr>
            <a:spLocks noGrp="1"/>
          </p:cNvSpPr>
          <p:nvPr>
            <p:ph type="dt" sz="half" idx="10"/>
          </p:nvPr>
        </p:nvSpPr>
        <p:spPr/>
        <p:txBody>
          <a:bodyPr/>
          <a:lstStyle/>
          <a:p>
            <a:fld id="{C61EC0E4-A4EB-41DB-869B-7C6EE1150E74}" type="datetimeFigureOut">
              <a:rPr lang="en-US" smtClean="0"/>
              <a:t>10/29/2026</a:t>
            </a:fld>
            <a:endParaRPr lang="en-US"/>
          </a:p>
        </p:txBody>
      </p:sp>
      <p:sp>
        <p:nvSpPr>
          <p:cNvPr id="5" name="Footer Placeholder 4">
            <a:extLst>
              <a:ext uri="{FF2B5EF4-FFF2-40B4-BE49-F238E27FC236}">
                <a16:creationId xmlns:a16="http://schemas.microsoft.com/office/drawing/2014/main" id="{4F555611-B32F-A93C-FC4E-FF7CAB761E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81D9D4-AEFD-6B39-4F83-E9A87675E352}"/>
              </a:ext>
            </a:extLst>
          </p:cNvPr>
          <p:cNvSpPr>
            <a:spLocks noGrp="1"/>
          </p:cNvSpPr>
          <p:nvPr>
            <p:ph type="sldNum" sz="quarter" idx="12"/>
          </p:nvPr>
        </p:nvSpPr>
        <p:spPr/>
        <p:txBody>
          <a:bodyPr/>
          <a:lstStyle/>
          <a:p>
            <a:fld id="{406F5976-4304-4F8D-8F5E-8289AB035C34}" type="slidenum">
              <a:rPr lang="en-US" smtClean="0"/>
              <a:t>‹#›</a:t>
            </a:fld>
            <a:endParaRPr lang="en-US"/>
          </a:p>
        </p:txBody>
      </p:sp>
    </p:spTree>
    <p:extLst>
      <p:ext uri="{BB962C8B-B14F-4D97-AF65-F5344CB8AC3E}">
        <p14:creationId xmlns:p14="http://schemas.microsoft.com/office/powerpoint/2010/main" val="3176838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23B555-84AE-65BE-C864-430BCD46E4BD}"/>
              </a:ext>
            </a:extLst>
          </p:cNvPr>
          <p:cNvSpPr/>
          <p:nvPr/>
        </p:nvSpPr>
        <p:spPr>
          <a:xfrm rot="5400000">
            <a:off x="5790232" y="456232"/>
            <a:ext cx="611538" cy="12192000"/>
          </a:xfrm>
          <a:prstGeom prst="rect">
            <a:avLst/>
          </a:prstGeom>
          <a:solidFill>
            <a:srgbClr val="C10230"/>
          </a:solidFill>
          <a:ln>
            <a:solidFill>
              <a:srgbClr val="C102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10230"/>
              </a:solidFill>
            </a:endParaRPr>
          </a:p>
        </p:txBody>
      </p:sp>
      <p:pic>
        <p:nvPicPr>
          <p:cNvPr id="7" name="Picture 6">
            <a:extLst>
              <a:ext uri="{FF2B5EF4-FFF2-40B4-BE49-F238E27FC236}">
                <a16:creationId xmlns:a16="http://schemas.microsoft.com/office/drawing/2014/main" id="{6DA178FF-1A1F-4673-AB34-53FA7CAA7146}"/>
              </a:ext>
            </a:extLst>
          </p:cNvPr>
          <p:cNvPicPr>
            <a:picLocks noChangeAspect="1"/>
          </p:cNvPicPr>
          <p:nvPr/>
        </p:nvPicPr>
        <p:blipFill>
          <a:blip r:embed="rId2"/>
          <a:srcRect/>
          <a:stretch/>
        </p:blipFill>
        <p:spPr>
          <a:xfrm>
            <a:off x="417095" y="399914"/>
            <a:ext cx="290500" cy="201306"/>
          </a:xfrm>
          <a:prstGeom prst="rect">
            <a:avLst/>
          </a:prstGeom>
        </p:spPr>
      </p:pic>
    </p:spTree>
    <p:extLst>
      <p:ext uri="{BB962C8B-B14F-4D97-AF65-F5344CB8AC3E}">
        <p14:creationId xmlns:p14="http://schemas.microsoft.com/office/powerpoint/2010/main" val="1594667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FCCA1E2-435D-BECF-4904-A0C7FD0EA786}"/>
              </a:ext>
            </a:extLst>
          </p:cNvPr>
          <p:cNvPicPr>
            <a:picLocks noChangeAspect="1"/>
          </p:cNvPicPr>
          <p:nvPr userDrawn="1"/>
        </p:nvPicPr>
        <p:blipFill rotWithShape="1">
          <a:blip r:embed="rId2"/>
          <a:srcRect l="32557" r="868"/>
          <a:stretch/>
        </p:blipFill>
        <p:spPr>
          <a:xfrm flipH="1">
            <a:off x="0" y="-159027"/>
            <a:ext cx="12192000" cy="10286247"/>
          </a:xfrm>
          <a:prstGeom prst="rect">
            <a:avLst/>
          </a:prstGeom>
        </p:spPr>
      </p:pic>
      <p:sp>
        <p:nvSpPr>
          <p:cNvPr id="8" name="Rectangle 7">
            <a:extLst>
              <a:ext uri="{FF2B5EF4-FFF2-40B4-BE49-F238E27FC236}">
                <a16:creationId xmlns:a16="http://schemas.microsoft.com/office/drawing/2014/main" id="{2842F066-EEAF-FC4C-0FF5-79F6CA2F3CD4}"/>
              </a:ext>
            </a:extLst>
          </p:cNvPr>
          <p:cNvSpPr/>
          <p:nvPr userDrawn="1"/>
        </p:nvSpPr>
        <p:spPr>
          <a:xfrm>
            <a:off x="-159026" y="991937"/>
            <a:ext cx="7394713" cy="3751237"/>
          </a:xfrm>
          <a:prstGeom prst="rect">
            <a:avLst/>
          </a:prstGeom>
          <a:solidFill>
            <a:srgbClr val="BA0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55F13136-A56B-E461-A2E1-7B9D54AF1842}"/>
              </a:ext>
            </a:extLst>
          </p:cNvPr>
          <p:cNvCxnSpPr>
            <a:cxnSpLocks/>
          </p:cNvCxnSpPr>
          <p:nvPr userDrawn="1"/>
        </p:nvCxnSpPr>
        <p:spPr>
          <a:xfrm flipV="1">
            <a:off x="3239871" y="369597"/>
            <a:ext cx="0" cy="18184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4C11D360-0E00-A2FB-E616-D2573BBCA56E}"/>
              </a:ext>
            </a:extLst>
          </p:cNvPr>
          <p:cNvPicPr>
            <a:picLocks noChangeAspect="1"/>
          </p:cNvPicPr>
          <p:nvPr userDrawn="1"/>
        </p:nvPicPr>
        <p:blipFill>
          <a:blip r:embed="rId3"/>
          <a:stretch>
            <a:fillRect/>
          </a:stretch>
        </p:blipFill>
        <p:spPr>
          <a:xfrm>
            <a:off x="417095" y="336414"/>
            <a:ext cx="2680435" cy="201306"/>
          </a:xfrm>
          <a:prstGeom prst="rect">
            <a:avLst/>
          </a:prstGeom>
        </p:spPr>
      </p:pic>
      <p:cxnSp>
        <p:nvCxnSpPr>
          <p:cNvPr id="12" name="Straight Connector 11">
            <a:extLst>
              <a:ext uri="{FF2B5EF4-FFF2-40B4-BE49-F238E27FC236}">
                <a16:creationId xmlns:a16="http://schemas.microsoft.com/office/drawing/2014/main" id="{6E9788BE-1081-B6A5-E8ED-4821A58AED23}"/>
              </a:ext>
            </a:extLst>
          </p:cNvPr>
          <p:cNvCxnSpPr>
            <a:cxnSpLocks/>
          </p:cNvCxnSpPr>
          <p:nvPr userDrawn="1"/>
        </p:nvCxnSpPr>
        <p:spPr>
          <a:xfrm>
            <a:off x="417095" y="3767733"/>
            <a:ext cx="91600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itle 19">
            <a:extLst>
              <a:ext uri="{FF2B5EF4-FFF2-40B4-BE49-F238E27FC236}">
                <a16:creationId xmlns:a16="http://schemas.microsoft.com/office/drawing/2014/main" id="{FDD3EE60-1059-AF84-0554-33E8A960485B}"/>
              </a:ext>
            </a:extLst>
          </p:cNvPr>
          <p:cNvSpPr>
            <a:spLocks noGrp="1"/>
          </p:cNvSpPr>
          <p:nvPr>
            <p:ph type="title" hasCustomPrompt="1"/>
          </p:nvPr>
        </p:nvSpPr>
        <p:spPr>
          <a:xfrm>
            <a:off x="312922" y="1502234"/>
            <a:ext cx="6234835" cy="2141234"/>
          </a:xfrm>
        </p:spPr>
        <p:txBody>
          <a:bodyPr>
            <a:noAutofit/>
          </a:bodyPr>
          <a:lstStyle>
            <a:lvl1pPr>
              <a:defRPr sz="4800">
                <a:solidFill>
                  <a:schemeClr val="bg1"/>
                </a:solidFill>
              </a:defRPr>
            </a:lvl1pPr>
          </a:lstStyle>
          <a:p>
            <a:r>
              <a:rPr lang="en-US"/>
              <a:t>CLICK TO EDIT MASTER TITLE STYLE</a:t>
            </a:r>
          </a:p>
        </p:txBody>
      </p:sp>
      <p:sp>
        <p:nvSpPr>
          <p:cNvPr id="23" name="Content Placeholder 21">
            <a:extLst>
              <a:ext uri="{FF2B5EF4-FFF2-40B4-BE49-F238E27FC236}">
                <a16:creationId xmlns:a16="http://schemas.microsoft.com/office/drawing/2014/main" id="{F4569252-ABF4-CD46-BE69-BC9C80BFF0E2}"/>
              </a:ext>
            </a:extLst>
          </p:cNvPr>
          <p:cNvSpPr>
            <a:spLocks noGrp="1"/>
          </p:cNvSpPr>
          <p:nvPr>
            <p:ph sz="quarter" idx="10"/>
          </p:nvPr>
        </p:nvSpPr>
        <p:spPr>
          <a:xfrm>
            <a:off x="417513" y="4021485"/>
            <a:ext cx="6130925" cy="400050"/>
          </a:xfrm>
        </p:spPr>
        <p:txBody>
          <a:bodyPr/>
          <a:lstStyle>
            <a:lvl1pPr marL="0" indent="0">
              <a:buNone/>
              <a:defRPr sz="200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303666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42747A-A4B7-EA15-863B-CAA8AA7A8C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0CE7B9-8AF0-1E0F-7ABC-1C78533FA4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093AB7-0E84-E53E-F6F4-A9E464D974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1EC0E4-A4EB-41DB-869B-7C6EE1150E74}" type="datetimeFigureOut">
              <a:rPr lang="en-US" smtClean="0"/>
              <a:t>10/29/2026</a:t>
            </a:fld>
            <a:endParaRPr lang="en-US"/>
          </a:p>
        </p:txBody>
      </p:sp>
      <p:sp>
        <p:nvSpPr>
          <p:cNvPr id="5" name="Footer Placeholder 4">
            <a:extLst>
              <a:ext uri="{FF2B5EF4-FFF2-40B4-BE49-F238E27FC236}">
                <a16:creationId xmlns:a16="http://schemas.microsoft.com/office/drawing/2014/main" id="{7FD98F38-994E-38D7-A396-33211DEA64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B7E06B-9771-D0C5-CDEB-797786E8EE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6F5976-4304-4F8D-8F5E-8289AB035C34}" type="slidenum">
              <a:rPr lang="en-US" smtClean="0"/>
              <a:t>‹#›</a:t>
            </a:fld>
            <a:endParaRPr lang="en-US"/>
          </a:p>
        </p:txBody>
      </p:sp>
    </p:spTree>
    <p:extLst>
      <p:ext uri="{BB962C8B-B14F-4D97-AF65-F5344CB8AC3E}">
        <p14:creationId xmlns:p14="http://schemas.microsoft.com/office/powerpoint/2010/main" val="328651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www.du.edu/orsp/spa/grant-lifecycle"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www.du.edu/orsp/spa/grant-lifecycle/finding-funding/limited-submission-funding"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hyperlink" Target="https://www.du.edu/sites/default/files/2024-05/ORSP-35_Limitted%20Submision%20Proposals.pdf"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www.du.edu/facsen/awards-grants/prof-fund"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https://www.du.edu/facsen/awards-grants/faculty-research-fund"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www.du.edu/orsp/spa/grant-lifecycle/proposal-development"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hyperlink" Target="https://www.du.edu/orsp/spa/people" TargetMode="External"/><Relationship Id="rId4" Type="http://schemas.openxmlformats.org/officeDocument/2006/relationships/hyperlink" Target="https://du.digication.com/proposal-toolkit/home"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www.du.edu/orsp/spa/infoed"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hyperlink" Target="https://pioneerera.du.edu/EnableWeb/Portal/Home"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32_CA20E76A.xml"/><Relationship Id="rId7" Type="http://schemas.openxmlformats.org/officeDocument/2006/relationships/hyperlink" Target="https://www.du.edu/orsp/research-compliance/human-subject-research"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hyperlink" Target="mailto:IRBAdmin@du.edu" TargetMode="External"/><Relationship Id="rId5" Type="http://schemas.openxmlformats.org/officeDocument/2006/relationships/hyperlink" Target="https://www.du.edu/orsp/research-compliance/human-subject-research/forms-templates" TargetMode="External"/><Relationship Id="rId4" Type="http://schemas.openxmlformats.org/officeDocument/2006/relationships/hyperlink" Target="https://grants.nih.gov/policy-and-compliance/policy-topics/human-subjects/research"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mailto:ResearchFCOI@du.edu"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s://www.du.edu/orsp/research-compliance/human-subject-research"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libguides.du.edu/c.php?g=948419&amp;p=6838922" TargetMode="External"/><Relationship Id="rId7" Type="http://schemas.openxmlformats.org/officeDocument/2006/relationships/hyperlink" Target="https://libguides.du.edu/redcap/introduction"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hyperlink" Target="mailto:it.redcap@du.edu" TargetMode="External"/><Relationship Id="rId5" Type="http://schemas.openxmlformats.org/officeDocument/2006/relationships/hyperlink" Target="https://libguides.du.edu/redcap/resources" TargetMode="External"/><Relationship Id="rId4" Type="http://schemas.openxmlformats.org/officeDocument/2006/relationships/hyperlink" Target="https://libguides.du.edu/c.php?g=948419&amp;p=6838925"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104_3A2B0072.xml"/><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hyperlink" Target="https://www.du.edu/orsp/spa/rates-resources" TargetMode="External"/></Relationships>
</file>

<file path=ppt/slides/_rels/slide21.xml.rels><?xml version="1.0" encoding="UTF-8" standalone="yes"?>
<Relationships xmlns="http://schemas.openxmlformats.org/package/2006/relationships"><Relationship Id="rId3" Type="http://schemas.microsoft.com/office/2018/10/relationships/comments" Target="../comments/modernComment_13B_D386BBCB.xml"/><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hyperlink" Target="https://www.du.edu/orsp/spa/rates-resources"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hyperlink" Target="https://www.du.edu/sites/default/files/2024-09/ORSP-03_Conflict%20of%20Interest%20in%20Research%2008262024.pdf" TargetMode="External"/><Relationship Id="rId3" Type="http://schemas.openxmlformats.org/officeDocument/2006/relationships/hyperlink" Target="https://tinyurl.com/3cme62am" TargetMode="External"/><Relationship Id="rId7" Type="http://schemas.openxmlformats.org/officeDocument/2006/relationships/hyperlink" Target="https://www.du.edu/sites/default/files/2023-10/RISK%203.20.060%20Conflict%20of%20Interest.pdf"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hyperlink" Target="https://www.du.edu/sites/default/files/2023-03/ORSP%202.40.010%20Intellectual%20Property.pdf" TargetMode="External"/><Relationship Id="rId5" Type="http://schemas.openxmlformats.org/officeDocument/2006/relationships/hyperlink" Target="https://www.du.edu/techtransfer" TargetMode="External"/><Relationship Id="rId4" Type="http://schemas.openxmlformats.org/officeDocument/2006/relationships/hyperlink" Target="mailto:TechTransfer@du.edu"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8/10/relationships/comments" Target="../comments/modernComment_12D_C602475F.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hyperlink" Target="https://www.du.edu/honorifics"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hyperlink" Target="mailto:susan.petersen@du.edu"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hyperlink" Target="https://www.du.edu/orsp/rscw-awards/overview"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hyperlink" Target="mailto:susan.petersen@du.edu"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hyperlink" Target="mailto:dig-commons@du.edu"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digitalcommons.du.edu/faq.html"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hyperlink" Target="https://libguides.du.edu/&#8203;"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hyperlink" Target="https://www.du.edu/honorifics" TargetMode="External"/><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hyperlink" Target="mailto:susan.petersen@du.edu"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325DD8-76BF-3B43-44F7-B2B916C47BE0}"/>
              </a:ext>
            </a:extLst>
          </p:cNvPr>
          <p:cNvSpPr txBox="1"/>
          <p:nvPr/>
        </p:nvSpPr>
        <p:spPr>
          <a:xfrm>
            <a:off x="314225" y="1338157"/>
            <a:ext cx="5882105" cy="2308324"/>
          </a:xfrm>
          <a:prstGeom prst="rect">
            <a:avLst/>
          </a:prstGeom>
          <a:noFill/>
        </p:spPr>
        <p:txBody>
          <a:bodyPr wrap="square" rtlCol="0">
            <a:spAutoFit/>
          </a:bodyPr>
          <a:lstStyle/>
          <a:p>
            <a:r>
              <a:rPr lang="en-US" sz="4800" b="1">
                <a:solidFill>
                  <a:schemeClr val="bg1"/>
                </a:solidFill>
                <a:latin typeface="Neue Haas Grotesk Text Pro" panose="020B0504020202020204" pitchFamily="34" charset="77"/>
              </a:rPr>
              <a:t>New </a:t>
            </a:r>
          </a:p>
          <a:p>
            <a:r>
              <a:rPr lang="en-US" sz="4800" b="1">
                <a:solidFill>
                  <a:schemeClr val="bg1"/>
                </a:solidFill>
                <a:latin typeface="Neue Haas Grotesk Text Pro" panose="020B0504020202020204" pitchFamily="34" charset="77"/>
              </a:rPr>
              <a:t>Faculty</a:t>
            </a:r>
          </a:p>
          <a:p>
            <a:r>
              <a:rPr lang="en-US" sz="4800" b="1">
                <a:solidFill>
                  <a:schemeClr val="bg1"/>
                </a:solidFill>
                <a:latin typeface="Neue Haas Grotesk Text Pro" panose="020B0504020202020204" pitchFamily="34" charset="77"/>
              </a:rPr>
              <a:t>Breakfast</a:t>
            </a:r>
          </a:p>
        </p:txBody>
      </p:sp>
      <p:sp>
        <p:nvSpPr>
          <p:cNvPr id="4" name="TextBox 3">
            <a:extLst>
              <a:ext uri="{FF2B5EF4-FFF2-40B4-BE49-F238E27FC236}">
                <a16:creationId xmlns:a16="http://schemas.microsoft.com/office/drawing/2014/main" id="{30616987-3456-75BA-70E4-8749A2B3FE94}"/>
              </a:ext>
            </a:extLst>
          </p:cNvPr>
          <p:cNvSpPr txBox="1"/>
          <p:nvPr/>
        </p:nvSpPr>
        <p:spPr>
          <a:xfrm>
            <a:off x="314225" y="3931920"/>
            <a:ext cx="4874995" cy="400110"/>
          </a:xfrm>
          <a:prstGeom prst="rect">
            <a:avLst/>
          </a:prstGeom>
          <a:noFill/>
        </p:spPr>
        <p:txBody>
          <a:bodyPr wrap="square" lIns="91440" tIns="45720" rIns="91440" bIns="45720" rtlCol="0" anchor="t">
            <a:spAutoFit/>
          </a:bodyPr>
          <a:lstStyle/>
          <a:p>
            <a:r>
              <a:rPr lang="en-US" sz="2000">
                <a:solidFill>
                  <a:schemeClr val="bg1"/>
                </a:solidFill>
                <a:latin typeface="Neue Haas Grotesk Text Pro"/>
              </a:rPr>
              <a:t>October 29, 2026</a:t>
            </a:r>
          </a:p>
        </p:txBody>
      </p:sp>
    </p:spTree>
    <p:extLst>
      <p:ext uri="{BB962C8B-B14F-4D97-AF65-F5344CB8AC3E}">
        <p14:creationId xmlns:p14="http://schemas.microsoft.com/office/powerpoint/2010/main" val="1419330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81A664-4051-8A48-6729-75CD7CC61724}"/>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6966DA3-7D31-7CE8-C4EF-C7A515E28F60}"/>
              </a:ext>
            </a:extLst>
          </p:cNvPr>
          <p:cNvSpPr txBox="1"/>
          <p:nvPr/>
        </p:nvSpPr>
        <p:spPr>
          <a:xfrm>
            <a:off x="877918" y="2598003"/>
            <a:ext cx="10247282" cy="769441"/>
          </a:xfrm>
          <a:prstGeom prst="rect">
            <a:avLst/>
          </a:prstGeom>
          <a:noFill/>
        </p:spPr>
        <p:txBody>
          <a:bodyPr wrap="square" lIns="91440" tIns="45720" rIns="91440" bIns="45720" rtlCol="0" anchor="t">
            <a:spAutoFit/>
          </a:bodyPr>
          <a:lstStyle/>
          <a:p>
            <a:r>
              <a:rPr lang="en-US" sz="4400" b="1">
                <a:solidFill>
                  <a:schemeClr val="bg1"/>
                </a:solidFill>
                <a:latin typeface="Neue Haas Grotesk Text Pro"/>
              </a:rPr>
              <a:t>Research Development Resources</a:t>
            </a:r>
            <a:endParaRPr lang="en-US" sz="4400" b="1">
              <a:solidFill>
                <a:schemeClr val="bg1"/>
              </a:solidFill>
              <a:latin typeface="Neue Haas Grotesk Text Pro" panose="020B0504020202020204" pitchFamily="34" charset="77"/>
            </a:endParaRPr>
          </a:p>
        </p:txBody>
      </p:sp>
      <p:sp>
        <p:nvSpPr>
          <p:cNvPr id="5" name="TextBox 4">
            <a:extLst>
              <a:ext uri="{FF2B5EF4-FFF2-40B4-BE49-F238E27FC236}">
                <a16:creationId xmlns:a16="http://schemas.microsoft.com/office/drawing/2014/main" id="{F5461994-9919-6CB0-0707-20EC63D2D962}"/>
              </a:ext>
            </a:extLst>
          </p:cNvPr>
          <p:cNvSpPr txBox="1"/>
          <p:nvPr/>
        </p:nvSpPr>
        <p:spPr>
          <a:xfrm>
            <a:off x="877918" y="3581459"/>
            <a:ext cx="10247282" cy="1323439"/>
          </a:xfrm>
          <a:prstGeom prst="rect">
            <a:avLst/>
          </a:prstGeom>
          <a:noFill/>
        </p:spPr>
        <p:txBody>
          <a:bodyPr wrap="square" lIns="91440" tIns="45720" rIns="91440" bIns="45720" rtlCol="0" anchor="t">
            <a:spAutoFit/>
          </a:bodyPr>
          <a:lstStyle/>
          <a:p>
            <a:r>
              <a:rPr lang="en-US" sz="2000" b="1" dirty="0">
                <a:solidFill>
                  <a:schemeClr val="bg1"/>
                </a:solidFill>
                <a:latin typeface="Neue Haas Grotesk Text Pro"/>
              </a:rPr>
              <a:t>Holly Gary</a:t>
            </a:r>
            <a:r>
              <a:rPr lang="en-US" sz="2000">
                <a:solidFill>
                  <a:schemeClr val="bg1"/>
                </a:solidFill>
                <a:latin typeface="Neue Haas Grotesk Text Pro"/>
              </a:rPr>
              <a:t> is a Manager for the Research Grants and Contracts Team within </a:t>
            </a:r>
            <a:r>
              <a:rPr lang="en-US" sz="2000" dirty="0">
                <a:solidFill>
                  <a:schemeClr val="bg1"/>
                </a:solidFill>
                <a:latin typeface="Neue Haas Grotesk Text Pro"/>
              </a:rPr>
              <a:t>Sponsored Programs Administration. She supports pre-award activities including </a:t>
            </a:r>
            <a:r>
              <a:rPr lang="en-US" sz="2000">
                <a:solidFill>
                  <a:schemeClr val="bg1"/>
                </a:solidFill>
                <a:latin typeface="Neue Haas Grotesk Text Pro"/>
              </a:rPr>
              <a:t>proposal review and submission, award negotiation, and award acceptance. </a:t>
            </a:r>
          </a:p>
          <a:p>
            <a:endParaRPr lang="en-US" sz="2000">
              <a:solidFill>
                <a:schemeClr val="bg1"/>
              </a:solidFill>
              <a:latin typeface="Neue Haas Grotesk Text Pro"/>
            </a:endParaRPr>
          </a:p>
        </p:txBody>
      </p:sp>
      <p:pic>
        <p:nvPicPr>
          <p:cNvPr id="7" name="Picture 6" descr="A black background with white text&#10;&#10;Description automatically generated">
            <a:extLst>
              <a:ext uri="{FF2B5EF4-FFF2-40B4-BE49-F238E27FC236}">
                <a16:creationId xmlns:a16="http://schemas.microsoft.com/office/drawing/2014/main" id="{E911289E-923B-BBE0-A7C1-7418EADC83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2131748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B9622-003C-E9C9-981E-1855D459148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F0F5085-B032-9AE7-9BFD-EA3F4E55C011}"/>
              </a:ext>
            </a:extLst>
          </p:cNvPr>
          <p:cNvSpPr txBox="1">
            <a:spLocks/>
          </p:cNvSpPr>
          <p:nvPr/>
        </p:nvSpPr>
        <p:spPr>
          <a:xfrm>
            <a:off x="11443861" y="6292971"/>
            <a:ext cx="457200" cy="457200"/>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232C1B3F-2047-ACF9-C8C7-2CB73C71790F}"/>
              </a:ext>
            </a:extLst>
          </p:cNvPr>
          <p:cNvGraphicFramePr>
            <a:graphicFrameLocks noGrp="1"/>
          </p:cNvGraphicFramePr>
          <p:nvPr>
            <p:extLst>
              <p:ext uri="{D42A27DB-BD31-4B8C-83A1-F6EECF244321}">
                <p14:modId xmlns:p14="http://schemas.microsoft.com/office/powerpoint/2010/main" val="3210382707"/>
              </p:ext>
            </p:extLst>
          </p:nvPr>
        </p:nvGraphicFramePr>
        <p:xfrm>
          <a:off x="349831" y="206152"/>
          <a:ext cx="11551230" cy="5984337"/>
        </p:xfrm>
        <a:graphic>
          <a:graphicData uri="http://schemas.openxmlformats.org/drawingml/2006/table">
            <a:tbl>
              <a:tblPr/>
              <a:tblGrid>
                <a:gridCol w="4437918">
                  <a:extLst>
                    <a:ext uri="{9D8B030D-6E8A-4147-A177-3AD203B41FA5}">
                      <a16:colId xmlns:a16="http://schemas.microsoft.com/office/drawing/2014/main" val="3341955225"/>
                    </a:ext>
                  </a:extLst>
                </a:gridCol>
                <a:gridCol w="7113312">
                  <a:extLst>
                    <a:ext uri="{9D8B030D-6E8A-4147-A177-3AD203B41FA5}">
                      <a16:colId xmlns:a16="http://schemas.microsoft.com/office/drawing/2014/main" val="2426420254"/>
                    </a:ext>
                  </a:extLst>
                </a:gridCol>
              </a:tblGrid>
              <a:tr h="38325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7288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a:t>
                      </a:r>
                      <a:r>
                        <a:rPr lang="en-US" sz="2000" b="0" i="0" u="none" strike="noStrike" noProof="0">
                          <a:effectLst/>
                          <a:latin typeface="Neue Haas Grotesk Text Pro"/>
                        </a:rPr>
                        <a:t> SPA</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Holly Gary</a:t>
                      </a: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Research Development Resources</a:t>
                      </a:r>
                    </a:p>
                    <a:p>
                      <a:pPr marL="0" marR="0" lvl="0" indent="0" algn="l" defTabSz="914400" rtl="0" eaLnBrk="1" fontAlgn="b" latinLnBrk="0" hangingPunct="1">
                        <a:lnSpc>
                          <a:spcPct val="100000"/>
                        </a:lnSpc>
                        <a:spcBef>
                          <a:spcPts val="0"/>
                        </a:spcBef>
                        <a:spcAft>
                          <a:spcPts val="0"/>
                        </a:spcAft>
                        <a:buClrTx/>
                        <a:buSzTx/>
                        <a:buFontTx/>
                        <a:buNone/>
                        <a:tabLst/>
                        <a:defRPr/>
                      </a:pP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694997">
                <a:tc gridSpan="2">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endParaRPr lang="en-US" sz="2000" b="1" kern="1200">
                        <a:solidFill>
                          <a:schemeClr val="tx1"/>
                        </a:solidFill>
                        <a:effectLst/>
                        <a:latin typeface="Neue Haas Grotesk Text Pro"/>
                        <a:ea typeface="+mn-ea"/>
                        <a:cs typeface="+mn-cs"/>
                      </a:endParaRP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a:t>
                      </a: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endParaRPr lang="en-US" sz="2000" b="0" i="0" u="none" strike="noStrike">
                        <a:solidFill>
                          <a:srgbClr val="000000"/>
                        </a:solidFill>
                        <a:effectLst/>
                        <a:latin typeface="Neue Haas Grotesk Text Pro"/>
                      </a:endParaRPr>
                    </a:p>
                    <a:p>
                      <a:r>
                        <a:rPr lang="en-US" sz="1800" kern="1200">
                          <a:solidFill>
                            <a:schemeClr val="tx1"/>
                          </a:solidFill>
                          <a:effectLst/>
                          <a:latin typeface="Neue Haas Grotesk Text Pro"/>
                          <a:ea typeface="+mn-ea"/>
                          <a:cs typeface="+mn-cs"/>
                        </a:rPr>
                        <a:t>Plethora of resources for grant prospecting and proposal development:</a:t>
                      </a:r>
                    </a:p>
                    <a:p>
                      <a:endParaRPr lang="en-US" sz="1800" kern="1200">
                        <a:solidFill>
                          <a:schemeClr val="tx1"/>
                        </a:solidFill>
                        <a:effectLst/>
                        <a:latin typeface="Neue Haas Grotesk Text Pro" panose="020B0504020202020204" pitchFamily="34" charset="0"/>
                        <a:ea typeface="+mn-ea"/>
                        <a:cs typeface="+mn-cs"/>
                      </a:endParaRPr>
                    </a:p>
                    <a:p>
                      <a:pPr marL="285750" lvl="0" indent="-285750">
                        <a:buFont typeface="Arial" panose="020B0604020202020204" pitchFamily="34" charset="0"/>
                        <a:buChar char="•"/>
                      </a:pPr>
                      <a:r>
                        <a:rPr lang="en-US" sz="1800" kern="1200">
                          <a:solidFill>
                            <a:schemeClr val="tx1"/>
                          </a:solidFill>
                          <a:effectLst/>
                          <a:latin typeface="Neue Haas Grotesk Text Pro"/>
                          <a:ea typeface="+mn-ea"/>
                          <a:cs typeface="+mn-cs"/>
                        </a:rPr>
                        <a:t>Grant Lifecycle overview &amp; DU PI Listserv sign-up</a:t>
                      </a:r>
                    </a:p>
                    <a:p>
                      <a:pPr marL="285750" lvl="0" indent="-285750">
                        <a:buFont typeface="Arial" panose="020B0604020202020204" pitchFamily="34" charset="0"/>
                        <a:buChar char="•"/>
                      </a:pPr>
                      <a:r>
                        <a:rPr lang="en-US" sz="1800" kern="1200">
                          <a:solidFill>
                            <a:schemeClr val="tx1"/>
                          </a:solidFill>
                          <a:effectLst/>
                          <a:latin typeface="Neue Haas Grotesk Text Pro"/>
                          <a:ea typeface="+mn-ea"/>
                          <a:cs typeface="+mn-cs"/>
                        </a:rPr>
                        <a:t>Internal Seed Funding list</a:t>
                      </a:r>
                    </a:p>
                    <a:p>
                      <a:pPr marL="285750" lvl="0" indent="-285750">
                        <a:buFont typeface="Arial" panose="020B0604020202020204" pitchFamily="34" charset="0"/>
                        <a:buChar char="•"/>
                      </a:pPr>
                      <a:r>
                        <a:rPr lang="en-US" sz="1800" kern="1200">
                          <a:solidFill>
                            <a:schemeClr val="tx1"/>
                          </a:solidFill>
                          <a:effectLst/>
                          <a:latin typeface="Neue Haas Grotesk Text Pro"/>
                          <a:ea typeface="+mn-ea"/>
                          <a:cs typeface="+mn-cs"/>
                        </a:rPr>
                        <a:t>Limited Submission Funding calendar</a:t>
                      </a:r>
                    </a:p>
                    <a:p>
                      <a:pPr marL="285750" lvl="0" indent="-285750">
                        <a:buFont typeface="Arial" panose="020B0604020202020204" pitchFamily="34" charset="0"/>
                        <a:buChar char="•"/>
                      </a:pPr>
                      <a:r>
                        <a:rPr lang="en-US" sz="1800" kern="1200">
                          <a:solidFill>
                            <a:schemeClr val="tx1"/>
                          </a:solidFill>
                          <a:effectLst/>
                          <a:latin typeface="Neue Haas Grotesk Text Pro"/>
                          <a:ea typeface="+mn-ea"/>
                          <a:cs typeface="+mn-cs"/>
                        </a:rPr>
                        <a:t>Grant Funding Databases: Pivot, Foundation Directory, Colorado Grants Guide</a:t>
                      </a:r>
                    </a:p>
                    <a:p>
                      <a:pPr marL="285750" lvl="0" indent="-285750">
                        <a:buFont typeface="Arial" panose="020B0604020202020204" pitchFamily="34" charset="0"/>
                        <a:buChar char="•"/>
                      </a:pPr>
                      <a:r>
                        <a:rPr lang="en-US" sz="1800" kern="1200">
                          <a:solidFill>
                            <a:schemeClr val="tx1"/>
                          </a:solidFill>
                          <a:effectLst/>
                          <a:latin typeface="Neue Haas Grotesk Text Pro"/>
                          <a:ea typeface="+mn-ea"/>
                          <a:cs typeface="+mn-cs"/>
                        </a:rPr>
                        <a:t>Prospecting Training Videos</a:t>
                      </a:r>
                    </a:p>
                    <a:p>
                      <a:pPr marL="285750" lvl="0" indent="-285750">
                        <a:buFont typeface="Arial" panose="020B0604020202020204" pitchFamily="34" charset="0"/>
                        <a:buChar char="•"/>
                      </a:pPr>
                      <a:r>
                        <a:rPr lang="en-US" sz="1800" kern="1200">
                          <a:solidFill>
                            <a:schemeClr val="tx1"/>
                          </a:solidFill>
                          <a:effectLst/>
                          <a:latin typeface="Neue Haas Grotesk Text Pro"/>
                          <a:ea typeface="+mn-ea"/>
                          <a:cs typeface="+mn-cs"/>
                        </a:rPr>
                        <a:t>Proposal Toolkit: complete with templates, guidance, and sample language</a:t>
                      </a: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endParaRPr lang="en-US" sz="2000" b="0" i="0" u="none" strike="noStrike">
                        <a:solidFill>
                          <a:srgbClr val="000000"/>
                        </a:solidFill>
                        <a:effectLst/>
                        <a:latin typeface="Neue Haas Grotesk Text Pro"/>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887260">
                <a:tc grid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cs typeface="Arial"/>
                        </a:rPr>
                        <a:t>Want to Learn More?  </a:t>
                      </a:r>
                      <a:r>
                        <a:rPr lang="en-US" sz="2000" u="sng" kern="1200">
                          <a:solidFill>
                            <a:schemeClr val="tx1"/>
                          </a:solidFill>
                          <a:effectLst/>
                          <a:latin typeface="Neue Haas Grotesk Text Pro"/>
                          <a:ea typeface="+mn-ea"/>
                          <a:cs typeface="+mn-cs"/>
                          <a:hlinkClick r:id="rId3"/>
                        </a:rPr>
                        <a:t>The Grant Lifecycle | University of Denver (du.edu)</a:t>
                      </a:r>
                      <a:endParaRPr lang="en-US" sz="2000"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endParaRPr lang="en-US" sz="1200" b="1"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1430612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BC65E-8243-F24F-60BC-7A9E9D650CC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29F51D5-6E1F-A01F-73F1-F66C8B1320F9}"/>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0AA1243-7952-5CE3-7F3D-45E69A7B9B1E}"/>
              </a:ext>
            </a:extLst>
          </p:cNvPr>
          <p:cNvSpPr txBox="1"/>
          <p:nvPr/>
        </p:nvSpPr>
        <p:spPr>
          <a:xfrm>
            <a:off x="877918" y="2598003"/>
            <a:ext cx="10247282" cy="830997"/>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Limited Submissions</a:t>
            </a:r>
            <a:endParaRPr lang="en-US" sz="4800" b="1">
              <a:solidFill>
                <a:schemeClr val="bg1"/>
              </a:solidFill>
              <a:latin typeface="Neue Haas Grotesk Text Pro" panose="020B0504020202020204" pitchFamily="34" charset="77"/>
            </a:endParaRPr>
          </a:p>
        </p:txBody>
      </p:sp>
      <p:pic>
        <p:nvPicPr>
          <p:cNvPr id="7" name="Picture 6" descr="A black background with white text&#10;&#10;Description automatically generated">
            <a:extLst>
              <a:ext uri="{FF2B5EF4-FFF2-40B4-BE49-F238E27FC236}">
                <a16:creationId xmlns:a16="http://schemas.microsoft.com/office/drawing/2014/main" id="{A77245E0-C7CC-B6F8-DBD9-BDEF3A17B3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
        <p:nvSpPr>
          <p:cNvPr id="4" name="TextBox 4">
            <a:extLst>
              <a:ext uri="{FF2B5EF4-FFF2-40B4-BE49-F238E27FC236}">
                <a16:creationId xmlns:a16="http://schemas.microsoft.com/office/drawing/2014/main" id="{F5461994-9919-6CB0-0707-20EC63D2D962}"/>
              </a:ext>
            </a:extLst>
          </p:cNvPr>
          <p:cNvSpPr txBox="1"/>
          <p:nvPr/>
        </p:nvSpPr>
        <p:spPr>
          <a:xfrm>
            <a:off x="877918" y="3778231"/>
            <a:ext cx="10247282" cy="163121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i="0">
                <a:solidFill>
                  <a:schemeClr val="bg1"/>
                </a:solidFill>
                <a:effectLst/>
                <a:latin typeface="Neue Haas Grotesk Text Pro" panose="020B0504020202020204" pitchFamily="34" charset="77"/>
              </a:rPr>
              <a:t>Corinne Lengsfeld </a:t>
            </a:r>
            <a:r>
              <a:rPr lang="en-US" sz="2000" b="0" i="0">
                <a:solidFill>
                  <a:schemeClr val="bg1"/>
                </a:solidFill>
                <a:effectLst/>
                <a:latin typeface="Neue Haas Grotesk Text Pro" panose="020B0504020202020204" pitchFamily="34" charset="77"/>
              </a:rPr>
              <a:t>serves as the Senior Vice Provost for Research &amp; Graduate Education. As the chief research officer, she oversees all internal support for research, the management of external grants and contracts, research integrity and protection, intellectual property and technology transfer and some multidisciplinary research institutes/core facilities. </a:t>
            </a:r>
            <a:endParaRPr lang="en-US" sz="2000">
              <a:solidFill>
                <a:schemeClr val="bg1"/>
              </a:solidFill>
              <a:latin typeface="Neue Haas Grotesk Text Pro" panose="020B0504020202020204" pitchFamily="34" charset="77"/>
            </a:endParaRPr>
          </a:p>
        </p:txBody>
      </p:sp>
    </p:spTree>
    <p:extLst>
      <p:ext uri="{BB962C8B-B14F-4D97-AF65-F5344CB8AC3E}">
        <p14:creationId xmlns:p14="http://schemas.microsoft.com/office/powerpoint/2010/main" val="4044800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E5A813-B84D-83E0-BF4B-AC7A930B9508}"/>
              </a:ext>
            </a:extLst>
          </p:cNvPr>
          <p:cNvSpPr txBox="1">
            <a:spLocks/>
          </p:cNvSpPr>
          <p:nvPr/>
        </p:nvSpPr>
        <p:spPr>
          <a:xfrm>
            <a:off x="11443861" y="6292971"/>
            <a:ext cx="457200" cy="457200"/>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80CA5067-D285-6CBD-3BD6-C8050CE2CC5E}"/>
              </a:ext>
            </a:extLst>
          </p:cNvPr>
          <p:cNvGraphicFramePr>
            <a:graphicFrameLocks noGrp="1"/>
          </p:cNvGraphicFramePr>
          <p:nvPr>
            <p:extLst>
              <p:ext uri="{D42A27DB-BD31-4B8C-83A1-F6EECF244321}">
                <p14:modId xmlns:p14="http://schemas.microsoft.com/office/powerpoint/2010/main" val="2071071332"/>
              </p:ext>
            </p:extLst>
          </p:nvPr>
        </p:nvGraphicFramePr>
        <p:xfrm>
          <a:off x="349831" y="206152"/>
          <a:ext cx="11551230" cy="5988558"/>
        </p:xfrm>
        <a:graphic>
          <a:graphicData uri="http://schemas.openxmlformats.org/drawingml/2006/table">
            <a:tbl>
              <a:tblPr/>
              <a:tblGrid>
                <a:gridCol w="4437918">
                  <a:extLst>
                    <a:ext uri="{9D8B030D-6E8A-4147-A177-3AD203B41FA5}">
                      <a16:colId xmlns:a16="http://schemas.microsoft.com/office/drawing/2014/main" val="3341955225"/>
                    </a:ext>
                  </a:extLst>
                </a:gridCol>
                <a:gridCol w="7113312">
                  <a:extLst>
                    <a:ext uri="{9D8B030D-6E8A-4147-A177-3AD203B41FA5}">
                      <a16:colId xmlns:a16="http://schemas.microsoft.com/office/drawing/2014/main" val="2426420254"/>
                    </a:ext>
                  </a:extLst>
                </a:gridCol>
              </a:tblGrid>
              <a:tr h="38325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7288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a:t>
                      </a:r>
                      <a:r>
                        <a:rPr lang="en-US" sz="2000" b="0" i="0" u="none" strike="noStrike" noProof="0">
                          <a:effectLst/>
                          <a:latin typeface="Neue Haas Grotesk Text Pro"/>
                        </a:rPr>
                        <a:t> ORSP</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 </a:t>
                      </a:r>
                      <a:r>
                        <a:rPr lang="en-US" sz="2000" b="0" kern="1200">
                          <a:solidFill>
                            <a:schemeClr val="tx1"/>
                          </a:solidFill>
                          <a:effectLst/>
                          <a:latin typeface="Neue Haas Grotesk Text Pro"/>
                          <a:ea typeface="+mn-ea"/>
                          <a:cs typeface="+mn-cs"/>
                        </a:rPr>
                        <a:t>Corinne Lengsfeld</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Limited Submissions</a:t>
                      </a:r>
                    </a:p>
                    <a:p>
                      <a:pPr marL="0" marR="0" lvl="0" indent="0" algn="l" defTabSz="914400" rtl="0" eaLnBrk="1" fontAlgn="b" latinLnBrk="0" hangingPunct="1">
                        <a:lnSpc>
                          <a:spcPct val="100000"/>
                        </a:lnSpc>
                        <a:spcBef>
                          <a:spcPts val="0"/>
                        </a:spcBef>
                        <a:spcAft>
                          <a:spcPts val="0"/>
                        </a:spcAft>
                        <a:buClrTx/>
                        <a:buSzTx/>
                        <a:buFontTx/>
                        <a:buNone/>
                        <a:tabLst/>
                        <a:defRPr/>
                      </a:pP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694997">
                <a:tc gridSpan="2">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a:t>
                      </a:r>
                    </a:p>
                    <a:p>
                      <a:pPr marL="285750" lvl="0" indent="-285750">
                        <a:lnSpc>
                          <a:spcPct val="100000"/>
                        </a:lnSpc>
                        <a:buFont typeface="Arial" panose="020B0604020202020204" pitchFamily="34" charset="0"/>
                        <a:buChar char="•"/>
                      </a:pPr>
                      <a:r>
                        <a:rPr lang="en-US" sz="1800" b="1" kern="1200">
                          <a:solidFill>
                            <a:schemeClr val="tx1"/>
                          </a:solidFill>
                          <a:effectLst/>
                          <a:latin typeface="Neue Haas Grotesk Text Pro"/>
                          <a:ea typeface="+mn-ea"/>
                          <a:cs typeface="+mn-cs"/>
                        </a:rPr>
                        <a:t>Why? </a:t>
                      </a:r>
                      <a:r>
                        <a:rPr lang="en-US" sz="1800" kern="1200">
                          <a:solidFill>
                            <a:schemeClr val="tx1"/>
                          </a:solidFill>
                          <a:effectLst/>
                          <a:latin typeface="Neue Haas Grotesk Text Pro"/>
                          <a:ea typeface="+mn-ea"/>
                          <a:cs typeface="+mn-cs"/>
                        </a:rPr>
                        <a:t>Several sponsors/funders limit the number of proposals for applications that an institution may submit</a:t>
                      </a:r>
                    </a:p>
                    <a:p>
                      <a:pPr marL="285750" lvl="0" indent="-285750">
                        <a:lnSpc>
                          <a:spcPct val="100000"/>
                        </a:lnSpc>
                        <a:buFont typeface="Arial" panose="020B0604020202020204" pitchFamily="34" charset="0"/>
                        <a:buChar char="•"/>
                      </a:pPr>
                      <a:r>
                        <a:rPr lang="en-US" sz="1800" b="1" kern="1200">
                          <a:solidFill>
                            <a:schemeClr val="tx1"/>
                          </a:solidFill>
                          <a:effectLst/>
                          <a:latin typeface="Neue Haas Grotesk Text Pro"/>
                          <a:ea typeface="+mn-ea"/>
                          <a:cs typeface="+mn-cs"/>
                        </a:rPr>
                        <a:t>Purpose? </a:t>
                      </a:r>
                      <a:r>
                        <a:rPr lang="en-US" sz="1800" kern="1200">
                          <a:solidFill>
                            <a:schemeClr val="tx1"/>
                          </a:solidFill>
                          <a:effectLst/>
                          <a:latin typeface="Neue Haas Grotesk Text Pro"/>
                          <a:ea typeface="+mn-ea"/>
                          <a:cs typeface="+mn-cs"/>
                        </a:rPr>
                        <a:t>To conduct an internal competition to identify the best projects with the highest likelihood of being funded so DU is putting its best applicant forward</a:t>
                      </a:r>
                    </a:p>
                    <a:p>
                      <a:pPr marL="342900" marR="0" lvl="0" indent="-342900">
                        <a:lnSpc>
                          <a:spcPct val="100000"/>
                        </a:lnSpc>
                        <a:spcBef>
                          <a:spcPts val="0"/>
                        </a:spcBef>
                        <a:spcAft>
                          <a:spcPts val="800"/>
                        </a:spcAft>
                        <a:buFont typeface="Arial" panose="020B0604020202020204" pitchFamily="34" charset="0"/>
                        <a:buChar char="•"/>
                        <a:tabLst>
                          <a:tab pos="457200" algn="l"/>
                        </a:tabLst>
                      </a:pPr>
                      <a:r>
                        <a:rPr lang="en-US" sz="1800" b="1" kern="100">
                          <a:effectLst/>
                          <a:latin typeface="Neue Haas Grotesk Text Pro"/>
                          <a:ea typeface="Calibri"/>
                          <a:cs typeface="Times New Roman"/>
                        </a:rPr>
                        <a:t>Process</a:t>
                      </a:r>
                      <a:endParaRPr lang="en-US" sz="1800" kern="100">
                        <a:effectLst/>
                        <a:latin typeface="Neue Haas Grotesk Text Pro"/>
                        <a:ea typeface="Calibri"/>
                        <a:cs typeface="Times New Roman"/>
                      </a:endParaRPr>
                    </a:p>
                    <a:p>
                      <a:pPr marL="742950" marR="0" lvl="1" indent="-285750">
                        <a:lnSpc>
                          <a:spcPct val="100000"/>
                        </a:lnSpc>
                        <a:spcBef>
                          <a:spcPts val="0"/>
                        </a:spcBef>
                        <a:spcAft>
                          <a:spcPts val="800"/>
                        </a:spcAft>
                        <a:buFont typeface="Arial" panose="020B0604020202020204" pitchFamily="34" charset="0"/>
                        <a:buChar char="•"/>
                        <a:tabLst>
                          <a:tab pos="914400" algn="l"/>
                        </a:tabLst>
                      </a:pPr>
                      <a:r>
                        <a:rPr lang="en-US" sz="1800" kern="100">
                          <a:effectLst/>
                          <a:latin typeface="Neue Haas Grotesk Text Pro"/>
                          <a:ea typeface="Calibri"/>
                          <a:cs typeface="Times New Roman"/>
                        </a:rPr>
                        <a:t>Opportunity announced through a call for an expression of interest (EOI)</a:t>
                      </a:r>
                    </a:p>
                    <a:p>
                      <a:pPr marL="742950" marR="0" lvl="1" indent="-285750">
                        <a:lnSpc>
                          <a:spcPct val="100000"/>
                        </a:lnSpc>
                        <a:spcBef>
                          <a:spcPts val="0"/>
                        </a:spcBef>
                        <a:spcAft>
                          <a:spcPts val="800"/>
                        </a:spcAft>
                        <a:buFont typeface="Arial" panose="020B0604020202020204" pitchFamily="34" charset="0"/>
                        <a:buChar char="•"/>
                        <a:tabLst>
                          <a:tab pos="914400" algn="l"/>
                        </a:tabLst>
                      </a:pPr>
                      <a:r>
                        <a:rPr lang="en-US" sz="1800" kern="100">
                          <a:effectLst/>
                          <a:latin typeface="Neue Haas Grotesk Text Pro"/>
                          <a:ea typeface="Calibri"/>
                          <a:cs typeface="Times New Roman"/>
                        </a:rPr>
                        <a:t>Internal application process – Candidates submit EOI (requirements will be specified, but will include: budget, project summary, and CV at minimum)</a:t>
                      </a:r>
                    </a:p>
                    <a:p>
                      <a:pPr marL="742950" marR="0" lvl="1" indent="-285750">
                        <a:lnSpc>
                          <a:spcPct val="100000"/>
                        </a:lnSpc>
                        <a:spcBef>
                          <a:spcPts val="0"/>
                        </a:spcBef>
                        <a:spcAft>
                          <a:spcPts val="800"/>
                        </a:spcAft>
                        <a:buFont typeface="Arial" panose="020B0604020202020204" pitchFamily="34" charset="0"/>
                        <a:buChar char="•"/>
                        <a:tabLst>
                          <a:tab pos="914400" algn="l"/>
                        </a:tabLst>
                      </a:pPr>
                      <a:r>
                        <a:rPr lang="en-US" sz="1800" kern="100">
                          <a:effectLst/>
                          <a:latin typeface="Neue Haas Grotesk Text Pro"/>
                          <a:ea typeface="Calibri"/>
                          <a:cs typeface="Times New Roman"/>
                        </a:rPr>
                        <a:t>Review process - Consists of a committee of faculty with expertise in the discipline</a:t>
                      </a:r>
                    </a:p>
                    <a:p>
                      <a:pPr marL="742950" marR="0" lvl="1" indent="-285750">
                        <a:lnSpc>
                          <a:spcPct val="100000"/>
                        </a:lnSpc>
                        <a:spcBef>
                          <a:spcPts val="0"/>
                        </a:spcBef>
                        <a:spcAft>
                          <a:spcPts val="800"/>
                        </a:spcAft>
                        <a:buFont typeface="Arial" panose="020B0604020202020204" pitchFamily="34" charset="0"/>
                        <a:buChar char="•"/>
                        <a:tabLst>
                          <a:tab pos="914400" algn="l"/>
                        </a:tabLst>
                      </a:pPr>
                      <a:r>
                        <a:rPr lang="en-US" sz="1800" kern="100">
                          <a:effectLst/>
                          <a:latin typeface="Neue Haas Grotesk Text Pro"/>
                          <a:ea typeface="Calibri"/>
                          <a:cs typeface="Times New Roman"/>
                        </a:rPr>
                        <a:t>Once winner is selected, they will work with their grants and contracts administrator to complete the proposal</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766318">
                <a:tc gridSpan="2">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cs typeface="Arial"/>
                        </a:rPr>
                        <a:t>Want to Learn More?  </a:t>
                      </a:r>
                      <a:r>
                        <a:rPr lang="en-US" sz="2000" kern="1200">
                          <a:solidFill>
                            <a:schemeClr val="tx1"/>
                          </a:solidFill>
                          <a:effectLst/>
                          <a:latin typeface="Neue Haas Grotesk Text Pro"/>
                          <a:ea typeface="+mn-ea"/>
                          <a:cs typeface="+mn-cs"/>
                          <a:hlinkClick r:id="rId3"/>
                        </a:rPr>
                        <a:t>Limited Submission Webpage</a:t>
                      </a:r>
                      <a:r>
                        <a:rPr lang="en-US" sz="2000" kern="1200">
                          <a:solidFill>
                            <a:schemeClr val="tx1"/>
                          </a:solidFill>
                          <a:effectLst/>
                          <a:latin typeface="Neue Haas Grotesk Text Pro"/>
                          <a:ea typeface="+mn-ea"/>
                          <a:cs typeface="+mn-cs"/>
                        </a:rPr>
                        <a:t>      |      </a:t>
                      </a:r>
                      <a:r>
                        <a:rPr lang="en-US" sz="2000" kern="1200">
                          <a:solidFill>
                            <a:schemeClr val="tx1"/>
                          </a:solidFill>
                          <a:effectLst/>
                          <a:latin typeface="Neue Haas Grotesk Text Pro"/>
                          <a:ea typeface="+mn-ea"/>
                          <a:cs typeface="+mn-cs"/>
                          <a:hlinkClick r:id="rId4"/>
                        </a:rPr>
                        <a:t>Limited Submission Policy</a:t>
                      </a:r>
                      <a:endParaRPr lang="en-US" sz="2000" kern="1200">
                        <a:solidFill>
                          <a:schemeClr val="tx1"/>
                        </a:solidFill>
                        <a:effectLst/>
                        <a:latin typeface="Neue Haas Grotesk Text Pro"/>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3261066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81A664-4051-8A48-6729-75CD7CC61724}"/>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6966DA3-7D31-7CE8-C4EF-C7A515E28F60}"/>
              </a:ext>
            </a:extLst>
          </p:cNvPr>
          <p:cNvSpPr txBox="1"/>
          <p:nvPr/>
        </p:nvSpPr>
        <p:spPr>
          <a:xfrm>
            <a:off x="877918" y="2146591"/>
            <a:ext cx="10247282" cy="1569660"/>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Internal Seed Funding and Federal Appropriations </a:t>
            </a:r>
            <a:endParaRPr lang="en-US" sz="4800" b="1">
              <a:solidFill>
                <a:schemeClr val="bg1"/>
              </a:solidFill>
              <a:latin typeface="Neue Haas Grotesk Text Pro" panose="020B0504020202020204" pitchFamily="34" charset="77"/>
            </a:endParaRPr>
          </a:p>
        </p:txBody>
      </p:sp>
      <p:pic>
        <p:nvPicPr>
          <p:cNvPr id="7" name="Picture 6" descr="A black background with white text&#10;&#10;Description automatically generated">
            <a:extLst>
              <a:ext uri="{FF2B5EF4-FFF2-40B4-BE49-F238E27FC236}">
                <a16:creationId xmlns:a16="http://schemas.microsoft.com/office/drawing/2014/main" id="{E911289E-923B-BBE0-A7C1-7418EADC83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969163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0E731-08E1-FC1C-B341-7D6AADDB939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9FB315A-4079-3A17-6EE1-0A66CC8C3B36}"/>
              </a:ext>
            </a:extLst>
          </p:cNvPr>
          <p:cNvSpPr txBox="1">
            <a:spLocks/>
          </p:cNvSpPr>
          <p:nvPr/>
        </p:nvSpPr>
        <p:spPr>
          <a:xfrm>
            <a:off x="11443861" y="6292971"/>
            <a:ext cx="457200" cy="457200"/>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637639BA-F0FC-2DCC-08A9-B21F356E69E0}"/>
              </a:ext>
            </a:extLst>
          </p:cNvPr>
          <p:cNvGraphicFramePr>
            <a:graphicFrameLocks noGrp="1"/>
          </p:cNvGraphicFramePr>
          <p:nvPr>
            <p:extLst>
              <p:ext uri="{D42A27DB-BD31-4B8C-83A1-F6EECF244321}">
                <p14:modId xmlns:p14="http://schemas.microsoft.com/office/powerpoint/2010/main" val="877156888"/>
              </p:ext>
            </p:extLst>
          </p:nvPr>
        </p:nvGraphicFramePr>
        <p:xfrm>
          <a:off x="349831" y="206152"/>
          <a:ext cx="11551230" cy="5863395"/>
        </p:xfrm>
        <a:graphic>
          <a:graphicData uri="http://schemas.openxmlformats.org/drawingml/2006/table">
            <a:tbl>
              <a:tblPr/>
              <a:tblGrid>
                <a:gridCol w="4437918">
                  <a:extLst>
                    <a:ext uri="{9D8B030D-6E8A-4147-A177-3AD203B41FA5}">
                      <a16:colId xmlns:a16="http://schemas.microsoft.com/office/drawing/2014/main" val="3341955225"/>
                    </a:ext>
                  </a:extLst>
                </a:gridCol>
                <a:gridCol w="7113312">
                  <a:extLst>
                    <a:ext uri="{9D8B030D-6E8A-4147-A177-3AD203B41FA5}">
                      <a16:colId xmlns:a16="http://schemas.microsoft.com/office/drawing/2014/main" val="2426420254"/>
                    </a:ext>
                  </a:extLst>
                </a:gridCol>
              </a:tblGrid>
              <a:tr h="38325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7288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a:t>
                      </a:r>
                      <a:r>
                        <a:rPr lang="en-US" sz="2000" b="0" i="0" u="none" strike="noStrike" noProof="0">
                          <a:effectLst/>
                          <a:latin typeface="Neue Haas Grotesk Text Pro"/>
                        </a:rPr>
                        <a:t> ORSP</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Corinne Lengsfeld</a:t>
                      </a: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Internal Seed Funding and Federal Appropriations </a:t>
                      </a: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694997">
                <a:tc gridSpan="2">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endParaRPr lang="en-US" sz="2000" b="1" kern="1200">
                        <a:solidFill>
                          <a:schemeClr val="tx1"/>
                        </a:solidFill>
                        <a:effectLst/>
                        <a:latin typeface="Neue Haas Grotesk Text Pro"/>
                        <a:ea typeface="+mn-ea"/>
                        <a:cs typeface="+mn-cs"/>
                      </a:endParaRP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a:t>
                      </a: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endParaRPr lang="en-US" sz="2000" b="0" i="0" u="none" strike="noStrike">
                        <a:solidFill>
                          <a:srgbClr val="000000"/>
                        </a:solidFill>
                        <a:effectLst/>
                        <a:latin typeface="Neue Haas Grotesk Text Pro"/>
                      </a:endParaRPr>
                    </a:p>
                    <a:p>
                      <a:pPr marL="285750" indent="-285750">
                        <a:buFont typeface="Arial" panose="020B0604020202020204" pitchFamily="34" charset="0"/>
                        <a:buChar char="•"/>
                      </a:pPr>
                      <a:r>
                        <a:rPr lang="en-US" sz="1800" kern="1200">
                          <a:solidFill>
                            <a:schemeClr val="tx1"/>
                          </a:solidFill>
                          <a:effectLst/>
                          <a:latin typeface="Neue Haas Grotesk Text Pro" panose="020B0504020202020204" pitchFamily="34" charset="0"/>
                          <a:ea typeface="+mn-ea"/>
                          <a:cs typeface="+mn-cs"/>
                        </a:rPr>
                        <a:t>FRF: RFPs fall and spring; $3k total budget</a:t>
                      </a:r>
                    </a:p>
                    <a:p>
                      <a:pPr marL="285750" indent="-285750">
                        <a:buFont typeface="Arial" panose="020B0604020202020204" pitchFamily="34" charset="0"/>
                        <a:buChar char="•"/>
                      </a:pPr>
                      <a:endParaRPr lang="en-US" sz="1800" kern="1200">
                        <a:solidFill>
                          <a:schemeClr val="tx1"/>
                        </a:solidFill>
                        <a:effectLst/>
                        <a:latin typeface="Neue Haas Grotesk Text Pro" panose="020B0504020202020204" pitchFamily="34" charset="0"/>
                        <a:ea typeface="+mn-ea"/>
                        <a:cs typeface="+mn-cs"/>
                      </a:endParaRPr>
                    </a:p>
                    <a:p>
                      <a:pPr marL="285750" indent="-285750">
                        <a:buFont typeface="Arial" panose="020B0604020202020204" pitchFamily="34" charset="0"/>
                        <a:buChar char="•"/>
                      </a:pPr>
                      <a:r>
                        <a:rPr lang="en-US" sz="1800" kern="1200">
                          <a:solidFill>
                            <a:schemeClr val="tx1"/>
                          </a:solidFill>
                          <a:effectLst/>
                          <a:latin typeface="Neue Haas Grotesk Text Pro" panose="020B0504020202020204" pitchFamily="34" charset="0"/>
                          <a:ea typeface="+mn-ea"/>
                          <a:cs typeface="+mn-cs"/>
                        </a:rPr>
                        <a:t>PROF: RFP winter; single investigator $27k; Multi disciplinary $45k (paused at moment)</a:t>
                      </a:r>
                    </a:p>
                    <a:p>
                      <a:pPr marL="285750" indent="-285750">
                        <a:buFont typeface="Arial" panose="020B0604020202020204" pitchFamily="34" charset="0"/>
                        <a:buChar char="•"/>
                      </a:pPr>
                      <a:endParaRPr lang="en-US" sz="1800" kern="1200">
                        <a:solidFill>
                          <a:schemeClr val="tx1"/>
                        </a:solidFill>
                        <a:effectLst/>
                        <a:latin typeface="Neue Haas Grotesk Text Pro" panose="020B0504020202020204" pitchFamily="34" charset="0"/>
                        <a:ea typeface="+mn-ea"/>
                        <a:cs typeface="+mn-cs"/>
                      </a:endParaRPr>
                    </a:p>
                    <a:p>
                      <a:pPr marL="285750" indent="-285750">
                        <a:buFont typeface="Arial" panose="020B0604020202020204" pitchFamily="34" charset="0"/>
                        <a:buChar char="•"/>
                      </a:pPr>
                      <a:r>
                        <a:rPr lang="en-US" sz="1800" kern="1200">
                          <a:solidFill>
                            <a:schemeClr val="tx1"/>
                          </a:solidFill>
                          <a:effectLst/>
                          <a:latin typeface="Neue Haas Grotesk Text Pro" panose="020B0504020202020204" pitchFamily="34" charset="0"/>
                          <a:ea typeface="+mn-ea"/>
                          <a:cs typeface="+mn-cs"/>
                        </a:rPr>
                        <a:t>Federal Appropriations: Training webinars in September; Concept papers due October 31</a:t>
                      </a:r>
                    </a:p>
                    <a:p>
                      <a:endParaRPr lang="en-US" sz="1800" kern="1200">
                        <a:solidFill>
                          <a:schemeClr val="tx1"/>
                        </a:solidFill>
                        <a:effectLst/>
                        <a:latin typeface="Neue Haas Grotesk Text Pro" panose="020B0504020202020204" pitchFamily="34" charset="0"/>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766318">
                <a:tc grid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cs typeface="Arial"/>
                        </a:rPr>
                        <a:t>Want to Learn </a:t>
                      </a:r>
                      <a:r>
                        <a:rPr lang="en-US" sz="2000" b="1" i="0" u="none" strike="noStrike">
                          <a:solidFill>
                            <a:srgbClr val="000000"/>
                          </a:solidFill>
                          <a:effectLst/>
                          <a:latin typeface="Neue Haas Grotesk Text Pro" panose="020B0504020202020204" pitchFamily="34" charset="0"/>
                          <a:cs typeface="Arial"/>
                        </a:rPr>
                        <a:t>More?  </a:t>
                      </a:r>
                      <a:r>
                        <a:rPr lang="en-US" sz="2000" b="0" i="0" u="none" strike="noStrike">
                          <a:solidFill>
                            <a:srgbClr val="000000"/>
                          </a:solidFill>
                          <a:effectLst/>
                          <a:latin typeface="Neue Haas Grotesk Text Pro" panose="020B0504020202020204" pitchFamily="34" charset="0"/>
                          <a:cs typeface="Arial"/>
                          <a:hlinkClick r:id="rId3"/>
                        </a:rPr>
                        <a:t>PROF Awards</a:t>
                      </a:r>
                      <a:r>
                        <a:rPr lang="en-US" sz="2000" b="1" i="0" u="none" strike="noStrike">
                          <a:solidFill>
                            <a:srgbClr val="000000"/>
                          </a:solidFill>
                          <a:effectLst/>
                          <a:latin typeface="Neue Haas Grotesk Text Pro" panose="020B0504020202020204" pitchFamily="34" charset="0"/>
                          <a:cs typeface="Arial"/>
                        </a:rPr>
                        <a:t>    |     </a:t>
                      </a:r>
                      <a:r>
                        <a:rPr lang="en-US" sz="2000" b="0" i="0" u="none" strike="noStrike">
                          <a:solidFill>
                            <a:srgbClr val="000000"/>
                          </a:solidFill>
                          <a:effectLst/>
                          <a:latin typeface="Neue Haas Grotesk Text Pro" panose="020B0504020202020204" pitchFamily="34" charset="0"/>
                          <a:cs typeface="Arial"/>
                          <a:hlinkClick r:id="rId4"/>
                        </a:rPr>
                        <a:t>FRF Awards</a:t>
                      </a:r>
                      <a:endParaRPr lang="en-US" sz="1200" b="0" i="0" u="none" strike="noStrike">
                        <a:solidFill>
                          <a:srgbClr val="000000"/>
                        </a:solidFill>
                        <a:effectLst/>
                        <a:latin typeface="Neue Haas Grotesk Text Pro"/>
                        <a:cs typeface="Arial"/>
                      </a:endParaRPr>
                    </a:p>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cs typeface="Arial"/>
                        </a:rPr>
                        <a:t>Email</a:t>
                      </a:r>
                      <a:r>
                        <a:rPr lang="en-US" sz="2000" b="0" i="0" u="none" strike="noStrike">
                          <a:solidFill>
                            <a:srgbClr val="000000"/>
                          </a:solidFill>
                          <a:effectLst/>
                          <a:latin typeface="Neue Haas Grotesk Text Pro"/>
                          <a:cs typeface="Arial"/>
                        </a:rPr>
                        <a:t>: Corinne.Lengsfeld@du.edu</a:t>
                      </a:r>
                      <a:endParaRPr lang="en-US" sz="2000" b="0" kern="1200">
                        <a:solidFill>
                          <a:schemeClr val="tx1"/>
                        </a:solidFill>
                        <a:effectLst/>
                        <a:latin typeface="Neue Haas Grotesk Text Pro"/>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1385075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81A664-4051-8A48-6729-75CD7CC61724}"/>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6966DA3-7D31-7CE8-C4EF-C7A515E28F60}"/>
              </a:ext>
            </a:extLst>
          </p:cNvPr>
          <p:cNvSpPr txBox="1"/>
          <p:nvPr/>
        </p:nvSpPr>
        <p:spPr>
          <a:xfrm>
            <a:off x="877918" y="2598003"/>
            <a:ext cx="10247282" cy="830997"/>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Building a Budget</a:t>
            </a:r>
            <a:endParaRPr lang="en-US" sz="4800" b="1">
              <a:solidFill>
                <a:schemeClr val="bg1"/>
              </a:solidFill>
              <a:latin typeface="Neue Haas Grotesk Text Pro" panose="020B0504020202020204" pitchFamily="34" charset="77"/>
            </a:endParaRPr>
          </a:p>
        </p:txBody>
      </p:sp>
      <p:sp>
        <p:nvSpPr>
          <p:cNvPr id="5" name="TextBox 4">
            <a:extLst>
              <a:ext uri="{FF2B5EF4-FFF2-40B4-BE49-F238E27FC236}">
                <a16:creationId xmlns:a16="http://schemas.microsoft.com/office/drawing/2014/main" id="{F5461994-9919-6CB0-0707-20EC63D2D962}"/>
              </a:ext>
            </a:extLst>
          </p:cNvPr>
          <p:cNvSpPr txBox="1"/>
          <p:nvPr/>
        </p:nvSpPr>
        <p:spPr>
          <a:xfrm>
            <a:off x="877918" y="3581459"/>
            <a:ext cx="10247282" cy="1323439"/>
          </a:xfrm>
          <a:prstGeom prst="rect">
            <a:avLst/>
          </a:prstGeom>
          <a:noFill/>
        </p:spPr>
        <p:txBody>
          <a:bodyPr wrap="square" lIns="91440" tIns="45720" rIns="91440" bIns="45720" rtlCol="0" anchor="t">
            <a:spAutoFit/>
          </a:bodyPr>
          <a:lstStyle/>
          <a:p>
            <a:r>
              <a:rPr lang="en-US" sz="2000" b="1">
                <a:solidFill>
                  <a:schemeClr val="bg1"/>
                </a:solidFill>
                <a:latin typeface="Neue Haas Grotesk Text Pro"/>
              </a:rPr>
              <a:t>Holly Gary</a:t>
            </a:r>
            <a:r>
              <a:rPr lang="en-US" sz="2000">
                <a:solidFill>
                  <a:schemeClr val="bg1"/>
                </a:solidFill>
                <a:latin typeface="Neue Haas Grotesk Text Pro"/>
              </a:rPr>
              <a:t> is a Manager for the Research Grants and Contracts Team within Sponsored Programs Administration. She supports pre-award activities including proposal review and submission, award negotiation, and award acceptance. </a:t>
            </a:r>
          </a:p>
          <a:p>
            <a:endParaRPr lang="en-US" sz="2000" dirty="0">
              <a:solidFill>
                <a:schemeClr val="bg1"/>
              </a:solidFill>
              <a:latin typeface="Neue Haas Grotesk Text Pro"/>
            </a:endParaRPr>
          </a:p>
        </p:txBody>
      </p:sp>
      <p:pic>
        <p:nvPicPr>
          <p:cNvPr id="11" name="Picture 10" descr="A black background with white text&#10;&#10;Description automatically generated">
            <a:extLst>
              <a:ext uri="{FF2B5EF4-FFF2-40B4-BE49-F238E27FC236}">
                <a16:creationId xmlns:a16="http://schemas.microsoft.com/office/drawing/2014/main" id="{290599D1-E733-503D-C64B-F1DA6FE829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92263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ED919-A0EB-3F59-45CA-AF1CD9D62E2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EA2F4EA-309E-484E-7416-F94617D30D72}"/>
              </a:ext>
            </a:extLst>
          </p:cNvPr>
          <p:cNvSpPr txBox="1">
            <a:spLocks/>
          </p:cNvSpPr>
          <p:nvPr/>
        </p:nvSpPr>
        <p:spPr>
          <a:xfrm>
            <a:off x="11443861" y="6292971"/>
            <a:ext cx="457200" cy="457200"/>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946068BA-B4F5-1CFE-622E-A2A21F71EBF5}"/>
              </a:ext>
            </a:extLst>
          </p:cNvPr>
          <p:cNvGraphicFramePr>
            <a:graphicFrameLocks noGrp="1"/>
          </p:cNvGraphicFramePr>
          <p:nvPr>
            <p:extLst>
              <p:ext uri="{D42A27DB-BD31-4B8C-83A1-F6EECF244321}">
                <p14:modId xmlns:p14="http://schemas.microsoft.com/office/powerpoint/2010/main" val="996312450"/>
              </p:ext>
            </p:extLst>
          </p:nvPr>
        </p:nvGraphicFramePr>
        <p:xfrm>
          <a:off x="452033" y="206644"/>
          <a:ext cx="11452836" cy="5863395"/>
        </p:xfrm>
        <a:graphic>
          <a:graphicData uri="http://schemas.openxmlformats.org/drawingml/2006/table">
            <a:tbl>
              <a:tblPr/>
              <a:tblGrid>
                <a:gridCol w="4339525">
                  <a:extLst>
                    <a:ext uri="{9D8B030D-6E8A-4147-A177-3AD203B41FA5}">
                      <a16:colId xmlns:a16="http://schemas.microsoft.com/office/drawing/2014/main" val="3341955225"/>
                    </a:ext>
                  </a:extLst>
                </a:gridCol>
                <a:gridCol w="7113311">
                  <a:extLst>
                    <a:ext uri="{9D8B030D-6E8A-4147-A177-3AD203B41FA5}">
                      <a16:colId xmlns:a16="http://schemas.microsoft.com/office/drawing/2014/main" val="2426420254"/>
                    </a:ext>
                  </a:extLst>
                </a:gridCol>
              </a:tblGrid>
              <a:tr h="38325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7288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dirty="0">
                          <a:solidFill>
                            <a:srgbClr val="000000"/>
                          </a:solidFill>
                          <a:effectLst/>
                          <a:latin typeface="Neue Haas Grotesk Text Pro"/>
                        </a:rPr>
                        <a:t> </a:t>
                      </a:r>
                      <a:r>
                        <a:rPr lang="en-US" sz="2000" b="0" i="0" u="none" strike="noStrike" noProof="0">
                          <a:effectLst/>
                          <a:latin typeface="Neue Haas Grotesk Text Pro"/>
                        </a:rPr>
                        <a:t> SPA</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Holly Gary</a:t>
                      </a: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Building a Budget</a:t>
                      </a: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694997">
                <a:tc gridSpan="2">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2000" b="1" kern="1200">
                          <a:solidFill>
                            <a:schemeClr val="tx1"/>
                          </a:solidFill>
                          <a:effectLst/>
                          <a:latin typeface="Neue Haas Grotesk Text Pro"/>
                          <a:ea typeface="+mn-ea"/>
                          <a:cs typeface="+mn-cs"/>
                        </a:rPr>
                        <a:t>Key Points: </a:t>
                      </a:r>
                      <a:r>
                        <a:rPr lang="en-US" sz="2000" b="0" i="0" u="none" strike="noStrike" dirty="0">
                          <a:solidFill>
                            <a:srgbClr val="000000"/>
                          </a:solidFill>
                          <a:effectLst/>
                          <a:latin typeface="Neue Haas Grotesk Text Pro"/>
                        </a:rPr>
                        <a:t> </a:t>
                      </a:r>
                      <a:r>
                        <a:rPr lang="en-US" sz="1800" b="0" i="0" u="none" strike="noStrike" noProof="0">
                          <a:solidFill>
                            <a:schemeClr val="tx1"/>
                          </a:solidFill>
                          <a:effectLst/>
                          <a:latin typeface="Neue Haas Grotesk Text Pro"/>
                        </a:rPr>
                        <a:t>Essential Budget Categories to consider when developing proposal</a:t>
                      </a:r>
                      <a:endParaRPr lang="en-US" sz="2000" b="0" i="0" u="none" strike="noStrike">
                        <a:solidFill>
                          <a:srgbClr val="000000"/>
                        </a:solidFill>
                        <a:effectLst/>
                        <a:latin typeface="Neue Haas Grotesk Text Pro"/>
                      </a:endParaRP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endParaRPr lang="en-US" sz="2000" b="0" i="0" u="none" strike="noStrike">
                        <a:solidFill>
                          <a:srgbClr val="000000"/>
                        </a:solidFill>
                        <a:effectLst/>
                        <a:latin typeface="Neue Haas Grotesk Text Pro"/>
                      </a:endParaRPr>
                    </a:p>
                    <a:p>
                      <a:r>
                        <a:rPr lang="en-US" sz="1800" kern="1200">
                          <a:solidFill>
                            <a:schemeClr val="tx1"/>
                          </a:solidFill>
                          <a:effectLst/>
                          <a:latin typeface="Neue Haas Grotesk Text Pro"/>
                          <a:ea typeface="+mn-ea"/>
                          <a:cs typeface="+mn-cs"/>
                        </a:rPr>
                        <a:t>Budget Categories for a proposal:</a:t>
                      </a:r>
                    </a:p>
                    <a:p>
                      <a:pPr marL="285750" indent="-285750">
                        <a:buFont typeface="Arial" panose="020B0604020202020204" pitchFamily="34" charset="0"/>
                        <a:buChar char="•"/>
                      </a:pPr>
                      <a:r>
                        <a:rPr lang="en-US" sz="1800" kern="1200">
                          <a:solidFill>
                            <a:schemeClr val="tx1"/>
                          </a:solidFill>
                          <a:effectLst/>
                          <a:latin typeface="Neue Haas Grotesk Text Pro"/>
                          <a:ea typeface="+mn-ea"/>
                          <a:cs typeface="+mn-cs"/>
                        </a:rPr>
                        <a:t>Salaries for faculty and students to complete the research</a:t>
                      </a:r>
                    </a:p>
                    <a:p>
                      <a:pPr marL="285750" indent="-285750">
                        <a:buFont typeface="Arial" panose="020B0604020202020204" pitchFamily="34" charset="0"/>
                        <a:buChar char="•"/>
                      </a:pPr>
                      <a:r>
                        <a:rPr lang="en-US" sz="1800" kern="1200">
                          <a:solidFill>
                            <a:schemeClr val="tx1"/>
                          </a:solidFill>
                          <a:effectLst/>
                          <a:latin typeface="Neue Haas Grotesk Text Pro"/>
                          <a:ea typeface="+mn-ea"/>
                          <a:cs typeface="+mn-cs"/>
                        </a:rPr>
                        <a:t>Fringe to cover health and retirement benefits </a:t>
                      </a:r>
                    </a:p>
                    <a:p>
                      <a:pPr marL="285750" indent="-285750">
                        <a:buFont typeface="Arial" panose="020B0604020202020204" pitchFamily="34" charset="0"/>
                        <a:buChar char="•"/>
                      </a:pPr>
                      <a:r>
                        <a:rPr lang="en-US" sz="1800" kern="1200">
                          <a:solidFill>
                            <a:schemeClr val="tx1"/>
                          </a:solidFill>
                          <a:effectLst/>
                          <a:latin typeface="Neue Haas Grotesk Text Pro"/>
                          <a:ea typeface="+mn-ea"/>
                          <a:cs typeface="+mn-cs"/>
                        </a:rPr>
                        <a:t>Materials &amp; Supplies - publication cost, computers</a:t>
                      </a:r>
                    </a:p>
                    <a:p>
                      <a:pPr marL="285750" indent="-285750">
                        <a:buFont typeface="Arial" panose="020B0604020202020204" pitchFamily="34" charset="0"/>
                        <a:buChar char="•"/>
                      </a:pPr>
                      <a:r>
                        <a:rPr lang="en-US" sz="1800" kern="1200">
                          <a:solidFill>
                            <a:schemeClr val="tx1"/>
                          </a:solidFill>
                          <a:effectLst/>
                          <a:latin typeface="Neue Haas Grotesk Text Pro"/>
                          <a:ea typeface="+mn-ea"/>
                          <a:cs typeface="+mn-cs"/>
                        </a:rPr>
                        <a:t>Travel (includes airfare, lodging, meals, transportation, and per diem)</a:t>
                      </a:r>
                    </a:p>
                    <a:p>
                      <a:pPr marL="285750" indent="-285750">
                        <a:buFont typeface="Arial" panose="020B0604020202020204" pitchFamily="34" charset="0"/>
                        <a:buChar char="•"/>
                      </a:pPr>
                      <a:r>
                        <a:rPr lang="en-US" sz="1800" kern="1200">
                          <a:solidFill>
                            <a:schemeClr val="tx1"/>
                          </a:solidFill>
                          <a:effectLst/>
                          <a:latin typeface="Neue Haas Grotesk Text Pro"/>
                          <a:ea typeface="+mn-ea"/>
                          <a:cs typeface="+mn-cs"/>
                        </a:rPr>
                        <a:t>Subrecipients (as needed) </a:t>
                      </a:r>
                    </a:p>
                    <a:p>
                      <a:pPr marL="285750" indent="-285750">
                        <a:buFont typeface="Arial" panose="020B0604020202020204" pitchFamily="34" charset="0"/>
                        <a:buChar char="•"/>
                      </a:pPr>
                      <a:r>
                        <a:rPr lang="en-US" sz="1800" kern="1200">
                          <a:solidFill>
                            <a:schemeClr val="tx1"/>
                          </a:solidFill>
                          <a:effectLst/>
                          <a:latin typeface="Neue Haas Grotesk Text Pro"/>
                          <a:ea typeface="+mn-ea"/>
                          <a:cs typeface="+mn-cs"/>
                        </a:rPr>
                        <a:t>Consultants/ External expertise not found at DU (as needed)</a:t>
                      </a:r>
                    </a:p>
                    <a:p>
                      <a:pPr marL="285750" indent="-285750">
                        <a:buFont typeface="Arial" panose="020B0604020202020204" pitchFamily="34" charset="0"/>
                        <a:buChar char="•"/>
                      </a:pPr>
                      <a:r>
                        <a:rPr lang="en-US" sz="1800" kern="1200">
                          <a:solidFill>
                            <a:schemeClr val="tx1"/>
                          </a:solidFill>
                          <a:effectLst/>
                          <a:latin typeface="Neue Haas Grotesk Text Pro"/>
                          <a:ea typeface="+mn-ea"/>
                          <a:cs typeface="+mn-cs"/>
                        </a:rPr>
                        <a:t>Equipment (as needed)</a:t>
                      </a:r>
                    </a:p>
                    <a:p>
                      <a:pPr marL="285750" indent="-285750">
                        <a:buFont typeface="Arial" panose="020B0604020202020204" pitchFamily="34" charset="0"/>
                        <a:buChar char="•"/>
                      </a:pPr>
                      <a:r>
                        <a:rPr lang="en-US" sz="1800" kern="1200">
                          <a:solidFill>
                            <a:schemeClr val="tx1"/>
                          </a:solidFill>
                          <a:effectLst/>
                          <a:latin typeface="Neue Haas Grotesk Text Pro"/>
                          <a:ea typeface="+mn-ea"/>
                          <a:cs typeface="+mn-cs"/>
                        </a:rPr>
                        <a:t>Tuition - if graduate students are on the proposal</a:t>
                      </a:r>
                    </a:p>
                    <a:p>
                      <a:pPr marL="0" indent="0">
                        <a:buFont typeface="Arial" panose="020B0604020202020204" pitchFamily="34" charset="0"/>
                        <a:buNone/>
                      </a:pPr>
                      <a:endParaRPr lang="en-US" sz="1800" kern="1200">
                        <a:solidFill>
                          <a:schemeClr val="tx1"/>
                        </a:solidFill>
                        <a:effectLst/>
                        <a:latin typeface="Neue Haas Grotesk Text Pro"/>
                        <a:ea typeface="+mn-ea"/>
                        <a:cs typeface="+mn-cs"/>
                      </a:endParaRPr>
                    </a:p>
                    <a:p>
                      <a:r>
                        <a:rPr lang="en-US" sz="1600" b="1" i="1" kern="1200">
                          <a:solidFill>
                            <a:schemeClr val="tx1"/>
                          </a:solidFill>
                          <a:effectLst/>
                          <a:latin typeface="Neue Haas Grotesk Text Pro"/>
                          <a:ea typeface="+mn-ea"/>
                          <a:cs typeface="+mn-cs"/>
                        </a:rPr>
                        <a:t>Always review sponsor requirements for allowable &amp; unallowable costs.</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766318">
                <a:tc gridSpan="2">
                  <a:txBody>
                    <a:bodyPr/>
                    <a:lstStyle/>
                    <a:p>
                      <a:r>
                        <a:rPr lang="en-US" sz="2000" b="1" i="0" u="none" strike="noStrike">
                          <a:solidFill>
                            <a:srgbClr val="000000"/>
                          </a:solidFill>
                          <a:effectLst/>
                          <a:latin typeface="Neue Haas Grotesk Text Pro"/>
                          <a:cs typeface="Arial"/>
                        </a:rPr>
                        <a:t>Want to Learn More?  </a:t>
                      </a:r>
                    </a:p>
                    <a:p>
                      <a:r>
                        <a:rPr lang="en-US" sz="1700" u="sng" kern="1200" dirty="0">
                          <a:solidFill>
                            <a:schemeClr val="tx1"/>
                          </a:solidFill>
                          <a:effectLst/>
                          <a:latin typeface="Neue Haas Grotesk Text Pro"/>
                          <a:ea typeface="+mn-ea"/>
                          <a:cs typeface="+mn-cs"/>
                          <a:hlinkClick r:id="rId3"/>
                        </a:rPr>
                        <a:t>The Grant Lifecycle</a:t>
                      </a:r>
                      <a:r>
                        <a:rPr lang="en-US" sz="1700" u="none" kern="1200" dirty="0">
                          <a:solidFill>
                            <a:schemeClr val="tx1"/>
                          </a:solidFill>
                          <a:effectLst/>
                          <a:latin typeface="Neue Haas Grotesk Text Pro"/>
                          <a:ea typeface="+mn-ea"/>
                          <a:cs typeface="+mn-cs"/>
                          <a:hlinkClick r:id="rId3"/>
                        </a:rPr>
                        <a:t> </a:t>
                      </a:r>
                      <a:r>
                        <a:rPr lang="en-US" sz="1700" u="none" kern="1200">
                          <a:solidFill>
                            <a:schemeClr val="tx1"/>
                          </a:solidFill>
                          <a:effectLst/>
                          <a:latin typeface="Neue Haas Grotesk Text Pro"/>
                          <a:ea typeface="+mn-ea"/>
                          <a:cs typeface="+mn-cs"/>
                        </a:rPr>
                        <a:t>  |   </a:t>
                      </a:r>
                      <a:r>
                        <a:rPr lang="en-US" sz="1700" u="sng" kern="1200" dirty="0">
                          <a:solidFill>
                            <a:schemeClr val="tx1"/>
                          </a:solidFill>
                          <a:effectLst/>
                          <a:latin typeface="Neue Haas Grotesk Text Pro"/>
                          <a:ea typeface="+mn-ea"/>
                          <a:cs typeface="+mn-cs"/>
                          <a:hlinkClick r:id="rId4"/>
                        </a:rPr>
                        <a:t>Proposal Toolkit</a:t>
                      </a:r>
                      <a:r>
                        <a:rPr lang="en-US" sz="1700" u="none" kern="1200">
                          <a:solidFill>
                            <a:schemeClr val="tx1"/>
                          </a:solidFill>
                          <a:effectLst/>
                          <a:latin typeface="Neue Haas Grotesk Text Pro"/>
                          <a:ea typeface="+mn-ea"/>
                          <a:cs typeface="+mn-cs"/>
                        </a:rPr>
                        <a:t>   |   </a:t>
                      </a:r>
                      <a:r>
                        <a:rPr lang="en-US" sz="1700" u="sng" kern="1200" dirty="0">
                          <a:solidFill>
                            <a:schemeClr val="tx1"/>
                          </a:solidFill>
                          <a:effectLst/>
                          <a:latin typeface="Neue Haas Grotesk Text Pro"/>
                          <a:ea typeface="+mn-ea"/>
                          <a:cs typeface="+mn-cs"/>
                          <a:hlinkClick r:id="rId5"/>
                        </a:rPr>
                        <a:t>Who Is My Grant &amp; Contract Administrator?</a:t>
                      </a:r>
                      <a:endParaRPr lang="en-US" sz="1700" kern="1200" dirty="0">
                        <a:solidFill>
                          <a:schemeClr val="tx1"/>
                        </a:solidFill>
                        <a:effectLst/>
                        <a:latin typeface="Neue Haas Grotesk Text Pro"/>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pic>
        <p:nvPicPr>
          <p:cNvPr id="8" name="Picture 7">
            <a:extLst>
              <a:ext uri="{FF2B5EF4-FFF2-40B4-BE49-F238E27FC236}">
                <a16:creationId xmlns:a16="http://schemas.microsoft.com/office/drawing/2014/main" id="{B84346DF-00D8-6604-61C2-8BB3C713BFDF}"/>
              </a:ext>
            </a:extLst>
          </p:cNvPr>
          <p:cNvPicPr>
            <a:picLocks noChangeAspect="1"/>
          </p:cNvPicPr>
          <p:nvPr/>
        </p:nvPicPr>
        <p:blipFill>
          <a:blip r:embed="rId6"/>
          <a:stretch>
            <a:fillRect/>
          </a:stretch>
        </p:blipFill>
        <p:spPr>
          <a:xfrm>
            <a:off x="9655348" y="4634292"/>
            <a:ext cx="1442081" cy="1452344"/>
          </a:xfrm>
          <a:prstGeom prst="rect">
            <a:avLst/>
          </a:prstGeom>
        </p:spPr>
      </p:pic>
    </p:spTree>
    <p:extLst>
      <p:ext uri="{BB962C8B-B14F-4D97-AF65-F5344CB8AC3E}">
        <p14:creationId xmlns:p14="http://schemas.microsoft.com/office/powerpoint/2010/main" val="1721044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42FAD-94D3-318D-B536-E0A3A788F42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668FF76-2D3D-7524-8187-90C5225A80A5}"/>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B2F7854-113A-8017-A3D1-0A050C496B0C}"/>
              </a:ext>
            </a:extLst>
          </p:cNvPr>
          <p:cNvSpPr txBox="1"/>
          <p:nvPr/>
        </p:nvSpPr>
        <p:spPr>
          <a:xfrm>
            <a:off x="877918" y="2598003"/>
            <a:ext cx="10247282" cy="830997"/>
          </a:xfrm>
          <a:prstGeom prst="rect">
            <a:avLst/>
          </a:prstGeom>
          <a:noFill/>
        </p:spPr>
        <p:txBody>
          <a:bodyPr wrap="square" lIns="91440" tIns="45720" rIns="91440" bIns="45720" rtlCol="0" anchor="t">
            <a:spAutoFit/>
          </a:bodyPr>
          <a:lstStyle/>
          <a:p>
            <a:r>
              <a:rPr lang="en-US" sz="4800" b="1" err="1">
                <a:solidFill>
                  <a:schemeClr val="bg1"/>
                </a:solidFill>
                <a:latin typeface="Neue Haas Grotesk Text Pro"/>
              </a:rPr>
              <a:t>InfoEd</a:t>
            </a:r>
            <a:endParaRPr lang="en-US" sz="4800" b="1" err="1">
              <a:solidFill>
                <a:schemeClr val="bg1"/>
              </a:solidFill>
              <a:latin typeface="Neue Haas Grotesk Text Pro" panose="020B0504020202020204" pitchFamily="34" charset="77"/>
            </a:endParaRPr>
          </a:p>
        </p:txBody>
      </p:sp>
      <p:pic>
        <p:nvPicPr>
          <p:cNvPr id="11" name="Picture 10" descr="A black background with white text&#10;&#10;Description automatically generated">
            <a:extLst>
              <a:ext uri="{FF2B5EF4-FFF2-40B4-BE49-F238E27FC236}">
                <a16:creationId xmlns:a16="http://schemas.microsoft.com/office/drawing/2014/main" id="{268DB140-1545-30A3-BD72-992A9D706A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119967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4ECED-C1C0-7D46-549C-C462EFAF4EF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3C44F15-5FB6-73A4-9183-1BE02C531BB1}"/>
              </a:ext>
            </a:extLst>
          </p:cNvPr>
          <p:cNvSpPr txBox="1">
            <a:spLocks/>
          </p:cNvSpPr>
          <p:nvPr/>
        </p:nvSpPr>
        <p:spPr>
          <a:xfrm>
            <a:off x="11443861" y="6292971"/>
            <a:ext cx="457200" cy="457200"/>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90108C0B-23D7-F336-A2AB-D5378B959259}"/>
              </a:ext>
            </a:extLst>
          </p:cNvPr>
          <p:cNvGraphicFramePr>
            <a:graphicFrameLocks noGrp="1"/>
          </p:cNvGraphicFramePr>
          <p:nvPr>
            <p:extLst>
              <p:ext uri="{D42A27DB-BD31-4B8C-83A1-F6EECF244321}">
                <p14:modId xmlns:p14="http://schemas.microsoft.com/office/powerpoint/2010/main" val="3731585468"/>
              </p:ext>
            </p:extLst>
          </p:nvPr>
        </p:nvGraphicFramePr>
        <p:xfrm>
          <a:off x="342900" y="203200"/>
          <a:ext cx="11558311" cy="5886958"/>
        </p:xfrm>
        <a:graphic>
          <a:graphicData uri="http://schemas.openxmlformats.org/drawingml/2006/table">
            <a:tbl>
              <a:tblPr/>
              <a:tblGrid>
                <a:gridCol w="4445000">
                  <a:extLst>
                    <a:ext uri="{9D8B030D-6E8A-4147-A177-3AD203B41FA5}">
                      <a16:colId xmlns:a16="http://schemas.microsoft.com/office/drawing/2014/main" val="3341955225"/>
                    </a:ext>
                  </a:extLst>
                </a:gridCol>
                <a:gridCol w="7113311">
                  <a:extLst>
                    <a:ext uri="{9D8B030D-6E8A-4147-A177-3AD203B41FA5}">
                      <a16:colId xmlns:a16="http://schemas.microsoft.com/office/drawing/2014/main" val="2426420254"/>
                    </a:ext>
                  </a:extLst>
                </a:gridCol>
              </a:tblGrid>
              <a:tr h="38325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7288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a:t>
                      </a:r>
                      <a:r>
                        <a:rPr lang="en-US" sz="2000" b="0" i="0" u="none" strike="noStrike" noProof="0">
                          <a:effectLst/>
                          <a:latin typeface="Neue Haas Grotesk Text Pro"/>
                        </a:rPr>
                        <a:t> SPA</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Holly Gary</a:t>
                      </a: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a:t>
                      </a:r>
                      <a:r>
                        <a:rPr lang="en-US" sz="2000" b="0" i="0" u="none" strike="noStrike" err="1">
                          <a:solidFill>
                            <a:srgbClr val="000000"/>
                          </a:solidFill>
                          <a:effectLst/>
                          <a:latin typeface="Neue Haas Grotesk Text Pro"/>
                        </a:rPr>
                        <a:t>InfoEd</a:t>
                      </a:r>
                      <a:r>
                        <a:rPr lang="en-US" sz="2000" b="0" i="0" u="none" strike="noStrike">
                          <a:solidFill>
                            <a:srgbClr val="000000"/>
                          </a:solidFill>
                          <a:effectLst/>
                          <a:latin typeface="Neue Haas Grotesk Text Pro"/>
                        </a:rPr>
                        <a:t> (electronic research administration system)</a:t>
                      </a: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694997">
                <a:tc gridSpan="2">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PI's role in submission and approval  </a:t>
                      </a: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endParaRPr lang="en-US" sz="2000" b="0" i="0" u="none" strike="noStrike">
                        <a:solidFill>
                          <a:srgbClr val="000000"/>
                        </a:solidFill>
                        <a:effectLst/>
                        <a:latin typeface="Neue Haas Grotesk Text Pro"/>
                      </a:endParaRPr>
                    </a:p>
                    <a:p>
                      <a:r>
                        <a:rPr lang="en-US" sz="2000" kern="1200" err="1">
                          <a:solidFill>
                            <a:schemeClr val="tx1"/>
                          </a:solidFill>
                          <a:effectLst/>
                          <a:latin typeface="Neue Haas Grotesk Text Pro"/>
                          <a:ea typeface="+mn-ea"/>
                          <a:cs typeface="+mn-cs"/>
                        </a:rPr>
                        <a:t>InfoEd</a:t>
                      </a:r>
                      <a:r>
                        <a:rPr lang="en-US" sz="2000" kern="1200">
                          <a:solidFill>
                            <a:schemeClr val="tx1"/>
                          </a:solidFill>
                          <a:effectLst/>
                          <a:latin typeface="Neue Haas Grotesk Text Pro"/>
                          <a:ea typeface="+mn-ea"/>
                          <a:cs typeface="+mn-cs"/>
                        </a:rPr>
                        <a:t> Uses:</a:t>
                      </a:r>
                    </a:p>
                    <a:p>
                      <a:pPr marL="285750" lvl="0" indent="-285750">
                        <a:buFont typeface="Arial" panose="020B0604020202020204" pitchFamily="34" charset="0"/>
                        <a:buChar char="•"/>
                      </a:pPr>
                      <a:r>
                        <a:rPr lang="en-US" sz="2000" kern="1200">
                          <a:solidFill>
                            <a:schemeClr val="tx1"/>
                          </a:solidFill>
                          <a:effectLst/>
                          <a:latin typeface="Neue Haas Grotesk Text Pro"/>
                          <a:ea typeface="+mn-ea"/>
                          <a:cs typeface="+mn-cs"/>
                        </a:rPr>
                        <a:t>Proposal Development record keeping</a:t>
                      </a:r>
                      <a:endParaRPr lang="en-US" sz="2000"/>
                    </a:p>
                    <a:p>
                      <a:pPr marL="285750" indent="-285750">
                        <a:buFont typeface="Arial" panose="020B0604020202020204" pitchFamily="34" charset="0"/>
                        <a:buChar char="•"/>
                      </a:pPr>
                      <a:r>
                        <a:rPr lang="en-US" sz="2000" kern="1200">
                          <a:solidFill>
                            <a:schemeClr val="tx1"/>
                          </a:solidFill>
                          <a:effectLst/>
                          <a:latin typeface="Neue Haas Grotesk Text Pro"/>
                          <a:ea typeface="+mn-ea"/>
                          <a:cs typeface="+mn-cs"/>
                        </a:rPr>
                        <a:t>Routing and Approval  </a:t>
                      </a:r>
                    </a:p>
                    <a:p>
                      <a:pPr marL="285750" indent="-285750">
                        <a:buFont typeface="Arial" panose="020B0604020202020204" pitchFamily="34" charset="0"/>
                        <a:buChar char="•"/>
                      </a:pPr>
                      <a:r>
                        <a:rPr lang="en-US" sz="2000" kern="1200">
                          <a:solidFill>
                            <a:schemeClr val="tx1"/>
                          </a:solidFill>
                          <a:effectLst/>
                          <a:latin typeface="Neue Haas Grotesk Text Pro"/>
                          <a:ea typeface="+mn-ea"/>
                          <a:cs typeface="+mn-cs"/>
                        </a:rPr>
                        <a:t>Required Certifications and Conflict of Interest </a:t>
                      </a:r>
                    </a:p>
                    <a:p>
                      <a:pPr marL="285750" lvl="0" indent="-285750">
                        <a:buFont typeface="Arial" panose="020B0604020202020204" pitchFamily="34" charset="0"/>
                        <a:buChar char="•"/>
                      </a:pPr>
                      <a:r>
                        <a:rPr lang="en-US" sz="2000" kern="1200">
                          <a:solidFill>
                            <a:schemeClr val="tx1"/>
                          </a:solidFill>
                          <a:effectLst/>
                          <a:latin typeface="Neue Haas Grotesk Text Pro"/>
                          <a:ea typeface="+mn-ea"/>
                          <a:cs typeface="+mn-cs"/>
                        </a:rPr>
                        <a:t>Deliverable Tracking</a:t>
                      </a:r>
                    </a:p>
                    <a:p>
                      <a:pPr marL="285750" indent="-285750">
                        <a:buFont typeface="Arial" panose="020B0604020202020204" pitchFamily="34" charset="0"/>
                        <a:buChar char="•"/>
                      </a:pPr>
                      <a:endParaRPr lang="en-US" sz="1800" kern="1200">
                        <a:solidFill>
                          <a:schemeClr val="tx1"/>
                        </a:solidFill>
                        <a:effectLst/>
                        <a:latin typeface="Neue Haas Grotesk Text Pro"/>
                        <a:ea typeface="+mn-ea"/>
                        <a:cs typeface="+mn-cs"/>
                      </a:endParaRPr>
                    </a:p>
                    <a:p>
                      <a:pPr marL="0" indent="0">
                        <a:buNone/>
                      </a:pPr>
                      <a:r>
                        <a:rPr lang="en-US" sz="2000" kern="1200">
                          <a:solidFill>
                            <a:schemeClr val="tx1"/>
                          </a:solidFill>
                          <a:effectLst/>
                          <a:latin typeface="Neue Haas Grotesk Text Pro"/>
                          <a:ea typeface="+mn-ea"/>
                          <a:cs typeface="+mn-cs"/>
                        </a:rPr>
                        <a:t>PI Responsibilities: </a:t>
                      </a:r>
                    </a:p>
                    <a:p>
                      <a:pPr marL="285750" lvl="0" indent="-285750">
                        <a:buFont typeface="Arial"/>
                        <a:buChar char="•"/>
                      </a:pPr>
                      <a:r>
                        <a:rPr lang="en-US" sz="2000" kern="1200">
                          <a:solidFill>
                            <a:schemeClr val="tx1"/>
                          </a:solidFill>
                          <a:effectLst/>
                          <a:latin typeface="Neue Haas Grotesk Text Pro"/>
                          <a:ea typeface="+mn-ea"/>
                          <a:cs typeface="+mn-cs"/>
                        </a:rPr>
                        <a:t>Entering records as needed</a:t>
                      </a:r>
                    </a:p>
                    <a:p>
                      <a:pPr marL="285750" lvl="0" indent="-285750">
                        <a:buFont typeface="Arial"/>
                        <a:buChar char="•"/>
                      </a:pPr>
                      <a:r>
                        <a:rPr lang="en-US" sz="2000" kern="1200">
                          <a:solidFill>
                            <a:schemeClr val="tx1"/>
                          </a:solidFill>
                          <a:effectLst/>
                          <a:latin typeface="Neue Haas Grotesk Text Pro"/>
                          <a:ea typeface="+mn-ea"/>
                          <a:cs typeface="+mn-cs"/>
                        </a:rPr>
                        <a:t>Review and approval </a:t>
                      </a:r>
                    </a:p>
                    <a:p>
                      <a:pPr marL="285750" lvl="0" indent="-285750">
                        <a:buFont typeface="Arial"/>
                        <a:buChar char="•"/>
                      </a:pPr>
                      <a:r>
                        <a:rPr lang="en-US" sz="2000" kern="1200">
                          <a:solidFill>
                            <a:schemeClr val="tx1"/>
                          </a:solidFill>
                          <a:effectLst/>
                          <a:latin typeface="Neue Haas Grotesk Text Pro"/>
                          <a:ea typeface="+mn-ea"/>
                          <a:cs typeface="+mn-cs"/>
                        </a:rPr>
                        <a:t>Complete Conflict of Interest Disclosure </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766318">
                <a:tc gridSpan="2">
                  <a:txBody>
                    <a:bodyPr/>
                    <a:lstStyle/>
                    <a:p>
                      <a:r>
                        <a:rPr lang="en-US" sz="2000" b="1" i="0" u="none" strike="noStrike">
                          <a:solidFill>
                            <a:srgbClr val="000000"/>
                          </a:solidFill>
                          <a:effectLst/>
                          <a:latin typeface="Neue Haas Grotesk Text Pro"/>
                          <a:cs typeface="Arial"/>
                        </a:rPr>
                        <a:t>Want to Learn More?  </a:t>
                      </a:r>
                    </a:p>
                    <a:p>
                      <a:r>
                        <a:rPr lang="en-US" sz="1700" u="sng" kern="1200">
                          <a:solidFill>
                            <a:schemeClr val="tx1"/>
                          </a:solidFill>
                          <a:effectLst/>
                          <a:latin typeface="Neue Haas Grotesk Text Pro"/>
                          <a:ea typeface="+mn-ea"/>
                          <a:cs typeface="+mn-cs"/>
                          <a:hlinkClick r:id="rId3"/>
                        </a:rPr>
                        <a:t>Trainings</a:t>
                      </a:r>
                      <a:r>
                        <a:rPr lang="en-US" sz="1700" u="sng" kern="1200">
                          <a:solidFill>
                            <a:schemeClr val="tx1"/>
                          </a:solidFill>
                          <a:effectLst/>
                          <a:latin typeface="Neue Haas Grotesk Text Pro"/>
                          <a:ea typeface="+mn-ea"/>
                          <a:cs typeface="+mn-cs"/>
                          <a:hlinkClick r:id="rId3">
                            <a:extLst>
                              <a:ext uri="{A12FA001-AC4F-418D-AE19-62706E023703}">
                                <ahyp:hlinkClr xmlns:ahyp="http://schemas.microsoft.com/office/drawing/2018/hyperlinkcolor" val="tx"/>
                              </a:ext>
                            </a:extLst>
                          </a:hlinkClick>
                        </a:rPr>
                        <a:t> &amp; Resources </a:t>
                      </a:r>
                      <a:r>
                        <a:rPr lang="en-US" sz="1700" u="none" kern="1200">
                          <a:solidFill>
                            <a:schemeClr val="tx1"/>
                          </a:solidFill>
                          <a:effectLst/>
                          <a:latin typeface="Neue Haas Grotesk Text Pro"/>
                          <a:ea typeface="+mn-ea"/>
                          <a:cs typeface="+mn-cs"/>
                        </a:rPr>
                        <a:t>  |  </a:t>
                      </a:r>
                      <a:r>
                        <a:rPr lang="en-US" sz="1700" u="none" kern="1200">
                          <a:solidFill>
                            <a:schemeClr val="tx1"/>
                          </a:solidFill>
                          <a:effectLst/>
                          <a:latin typeface="Neue Haas Grotesk Text Pro"/>
                          <a:ea typeface="+mn-ea"/>
                          <a:cs typeface="+mn-cs"/>
                          <a:hlinkClick r:id="rId4"/>
                        </a:rPr>
                        <a:t>Login</a:t>
                      </a:r>
                      <a:r>
                        <a:rPr lang="en-US" sz="1700" u="none" kern="1200">
                          <a:solidFill>
                            <a:schemeClr val="tx1"/>
                          </a:solidFill>
                          <a:effectLst/>
                          <a:latin typeface="Neue Haas Grotesk Text Pro"/>
                          <a:ea typeface="+mn-ea"/>
                          <a:cs typeface="+mn-cs"/>
                        </a:rPr>
                        <a:t>  |  </a:t>
                      </a:r>
                      <a:endParaRPr lang="en-US" sz="1700" u="sng" kern="1200">
                        <a:solidFill>
                          <a:schemeClr val="tx1"/>
                        </a:solidFill>
                        <a:effectLst/>
                        <a:latin typeface="Neue Haas Grotesk Text Pro"/>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pic>
        <p:nvPicPr>
          <p:cNvPr id="8" name="Picture 7">
            <a:extLst>
              <a:ext uri="{FF2B5EF4-FFF2-40B4-BE49-F238E27FC236}">
                <a16:creationId xmlns:a16="http://schemas.microsoft.com/office/drawing/2014/main" id="{3C98B490-7E45-EB75-8772-B84D1D4F5B43}"/>
              </a:ext>
            </a:extLst>
          </p:cNvPr>
          <p:cNvPicPr>
            <a:picLocks noChangeAspect="1"/>
          </p:cNvPicPr>
          <p:nvPr/>
        </p:nvPicPr>
        <p:blipFill>
          <a:blip r:embed="rId5"/>
          <a:stretch>
            <a:fillRect/>
          </a:stretch>
        </p:blipFill>
        <p:spPr>
          <a:xfrm>
            <a:off x="9718848" y="4666042"/>
            <a:ext cx="1442081" cy="1452344"/>
          </a:xfrm>
          <a:prstGeom prst="rect">
            <a:avLst/>
          </a:prstGeom>
        </p:spPr>
      </p:pic>
    </p:spTree>
    <p:extLst>
      <p:ext uri="{BB962C8B-B14F-4D97-AF65-F5344CB8AC3E}">
        <p14:creationId xmlns:p14="http://schemas.microsoft.com/office/powerpoint/2010/main" val="539815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81A664-4051-8A48-6729-75CD7CC61724}"/>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6966DA3-7D31-7CE8-C4EF-C7A515E28F60}"/>
              </a:ext>
            </a:extLst>
          </p:cNvPr>
          <p:cNvSpPr txBox="1"/>
          <p:nvPr/>
        </p:nvSpPr>
        <p:spPr>
          <a:xfrm>
            <a:off x="877918" y="2598003"/>
            <a:ext cx="10247282" cy="830997"/>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IRB (Human Subjects Research)</a:t>
            </a:r>
            <a:endParaRPr lang="en-US" sz="4800" b="1">
              <a:solidFill>
                <a:schemeClr val="bg1"/>
              </a:solidFill>
              <a:latin typeface="Neue Haas Grotesk Text Pro" panose="020B0504020202020204" pitchFamily="34" charset="77"/>
            </a:endParaRPr>
          </a:p>
        </p:txBody>
      </p:sp>
      <p:sp>
        <p:nvSpPr>
          <p:cNvPr id="5" name="TextBox 4">
            <a:extLst>
              <a:ext uri="{FF2B5EF4-FFF2-40B4-BE49-F238E27FC236}">
                <a16:creationId xmlns:a16="http://schemas.microsoft.com/office/drawing/2014/main" id="{F5461994-9919-6CB0-0707-20EC63D2D962}"/>
              </a:ext>
            </a:extLst>
          </p:cNvPr>
          <p:cNvSpPr txBox="1"/>
          <p:nvPr/>
        </p:nvSpPr>
        <p:spPr>
          <a:xfrm>
            <a:off x="877918" y="3581459"/>
            <a:ext cx="10247282" cy="1015663"/>
          </a:xfrm>
          <a:prstGeom prst="rect">
            <a:avLst/>
          </a:prstGeom>
          <a:noFill/>
        </p:spPr>
        <p:txBody>
          <a:bodyPr wrap="square" lIns="91440" tIns="45720" rIns="91440" bIns="45720" rtlCol="0" anchor="t">
            <a:spAutoFit/>
          </a:bodyPr>
          <a:lstStyle/>
          <a:p>
            <a:r>
              <a:rPr lang="en-US" sz="2000" b="1" i="0">
                <a:solidFill>
                  <a:schemeClr val="bg1"/>
                </a:solidFill>
                <a:effectLst/>
                <a:latin typeface="Neue Haas Grotesk Text Pro" panose="020B0504020202020204" pitchFamily="34" charset="77"/>
              </a:rPr>
              <a:t>Tyler Ridgeway </a:t>
            </a:r>
            <a:r>
              <a:rPr lang="en-US" sz="2000" b="0" i="0">
                <a:solidFill>
                  <a:schemeClr val="bg1"/>
                </a:solidFill>
                <a:effectLst/>
                <a:latin typeface="Neue Haas Grotesk Text Pro" panose="020B0504020202020204" pitchFamily="34" charset="77"/>
              </a:rPr>
              <a:t>serves as the Director of the Office of Research Integrity and Education. He manages the compliance team, which reviews all human subjects, animal welfare, and biosafety research on campus. </a:t>
            </a:r>
            <a:endParaRPr lang="en-US" sz="2000">
              <a:solidFill>
                <a:schemeClr val="bg1"/>
              </a:solidFill>
              <a:latin typeface="Neue Haas Grotesk Text Pro" panose="020B0504020202020204" pitchFamily="34" charset="77"/>
            </a:endParaRPr>
          </a:p>
        </p:txBody>
      </p:sp>
      <p:pic>
        <p:nvPicPr>
          <p:cNvPr id="7" name="Picture 6" descr="A black background with white text&#10;&#10;Description automatically generated">
            <a:extLst>
              <a:ext uri="{FF2B5EF4-FFF2-40B4-BE49-F238E27FC236}">
                <a16:creationId xmlns:a16="http://schemas.microsoft.com/office/drawing/2014/main" id="{E911289E-923B-BBE0-A7C1-7418EADC83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2148492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EAE29-D3AF-A6F0-CD2B-96E6C042905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A9651E-FC43-A6A6-DA4E-D3FBB70C4FB5}"/>
              </a:ext>
            </a:extLst>
          </p:cNvPr>
          <p:cNvSpPr txBox="1">
            <a:spLocks/>
          </p:cNvSpPr>
          <p:nvPr/>
        </p:nvSpPr>
        <p:spPr>
          <a:xfrm>
            <a:off x="11443861" y="6292971"/>
            <a:ext cx="457200" cy="457200"/>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1B2630F1-6B7B-6B87-E6A5-5555ADF0145C}"/>
              </a:ext>
            </a:extLst>
          </p:cNvPr>
          <p:cNvGraphicFramePr>
            <a:graphicFrameLocks noGrp="1"/>
          </p:cNvGraphicFramePr>
          <p:nvPr>
            <p:extLst>
              <p:ext uri="{D42A27DB-BD31-4B8C-83A1-F6EECF244321}">
                <p14:modId xmlns:p14="http://schemas.microsoft.com/office/powerpoint/2010/main" val="1359939020"/>
              </p:ext>
            </p:extLst>
          </p:nvPr>
        </p:nvGraphicFramePr>
        <p:xfrm>
          <a:off x="349831" y="206152"/>
          <a:ext cx="11551230" cy="6130797"/>
        </p:xfrm>
        <a:graphic>
          <a:graphicData uri="http://schemas.openxmlformats.org/drawingml/2006/table">
            <a:tbl>
              <a:tblPr/>
              <a:tblGrid>
                <a:gridCol w="4437918">
                  <a:extLst>
                    <a:ext uri="{9D8B030D-6E8A-4147-A177-3AD203B41FA5}">
                      <a16:colId xmlns:a16="http://schemas.microsoft.com/office/drawing/2014/main" val="3341955225"/>
                    </a:ext>
                  </a:extLst>
                </a:gridCol>
                <a:gridCol w="7113312">
                  <a:extLst>
                    <a:ext uri="{9D8B030D-6E8A-4147-A177-3AD203B41FA5}">
                      <a16:colId xmlns:a16="http://schemas.microsoft.com/office/drawing/2014/main" val="2426420254"/>
                    </a:ext>
                  </a:extLst>
                </a:gridCol>
              </a:tblGrid>
              <a:tr h="38325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72884">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a:t>
                      </a:r>
                      <a:r>
                        <a:rPr lang="en-US" sz="2000" b="0" i="0" u="none" strike="noStrike" noProof="0">
                          <a:effectLst/>
                          <a:latin typeface="Neue Haas Grotesk Text Pro"/>
                        </a:rPr>
                        <a:t> ORIE</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Tyler Ridgeway</a:t>
                      </a: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IRB (Human Subjects Research)</a:t>
                      </a: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694996">
                <a:tc gridSpan="2">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a:t>
                      </a:r>
                    </a:p>
                    <a:p>
                      <a:pPr marL="285750" lvl="0" indent="-285750">
                        <a:buFont typeface="Arial" panose="020B0604020202020204" pitchFamily="34" charset="0"/>
                        <a:buChar char="•"/>
                      </a:pPr>
                      <a:r>
                        <a:rPr lang="en-US" sz="1800" kern="1200">
                          <a:solidFill>
                            <a:schemeClr val="tx1"/>
                          </a:solidFill>
                          <a:effectLst/>
                          <a:latin typeface="Neue Haas Grotesk Text Pro"/>
                          <a:ea typeface="+mn-ea"/>
                          <a:cs typeface="+mn-cs"/>
                        </a:rPr>
                        <a:t>To be considered human subjects research, it must meet the definitions for both "research" and "human subjects". (</a:t>
                      </a:r>
                      <a:r>
                        <a:rPr lang="en-US" sz="1800" kern="1200">
                          <a:solidFill>
                            <a:schemeClr val="tx1"/>
                          </a:solidFill>
                          <a:effectLst/>
                          <a:latin typeface="Neue Haas Grotesk Text Pro"/>
                          <a:ea typeface="+mn-ea"/>
                          <a:cs typeface="+mn-cs"/>
                          <a:hlinkClick r:id="rId4"/>
                        </a:rPr>
                        <a:t>Definitions of Human Subjects Research</a:t>
                      </a:r>
                      <a:r>
                        <a:rPr lang="en-US" sz="1800" kern="1200">
                          <a:solidFill>
                            <a:schemeClr val="tx1"/>
                          </a:solidFill>
                          <a:effectLst/>
                          <a:latin typeface="Neue Haas Grotesk Text Pro"/>
                          <a:ea typeface="+mn-ea"/>
                          <a:cs typeface="+mn-cs"/>
                        </a:rPr>
                        <a:t>)</a:t>
                      </a:r>
                    </a:p>
                    <a:p>
                      <a:pPr marL="0" lvl="0" indent="0">
                        <a:buNone/>
                      </a:pPr>
                      <a:endParaRPr lang="en-US" sz="1800" kern="1200">
                        <a:solidFill>
                          <a:schemeClr val="tx1"/>
                        </a:solidFill>
                        <a:effectLst/>
                        <a:latin typeface="Neue Haas Grotesk Text Pro"/>
                        <a:ea typeface="+mn-ea"/>
                        <a:cs typeface="+mn-cs"/>
                      </a:endParaRPr>
                    </a:p>
                    <a:p>
                      <a:pPr marL="285750" lvl="0" indent="-285750">
                        <a:buFont typeface="Arial" panose="020B0604020202020204" pitchFamily="34" charset="0"/>
                        <a:buChar char="•"/>
                      </a:pPr>
                      <a:r>
                        <a:rPr lang="en-US" sz="1800" b="0" i="0" u="none" strike="noStrike" kern="1200" noProof="0">
                          <a:solidFill>
                            <a:schemeClr val="tx1"/>
                          </a:solidFill>
                          <a:effectLst/>
                          <a:latin typeface="Neue Haas Grotesk Text Pro"/>
                        </a:rPr>
                        <a:t>If you are unsure if your research needs IRB review, or if you need a determination letter stating that your project does not meet the definition of Human Subjects Research, complete the </a:t>
                      </a:r>
                      <a:r>
                        <a:rPr lang="en-US" sz="1800" b="0" i="0" u="none" strike="noStrike" kern="1200" noProof="0">
                          <a:solidFill>
                            <a:schemeClr val="tx1"/>
                          </a:solidFill>
                          <a:effectLst/>
                          <a:latin typeface="Neue Haas Grotesk Text Pro"/>
                          <a:hlinkClick r:id="rId5"/>
                        </a:rPr>
                        <a:t>Human Subjects Research Determination Form</a:t>
                      </a:r>
                      <a:r>
                        <a:rPr lang="en-US" sz="1800" b="0" i="0" u="none" strike="noStrike" kern="1200" noProof="0">
                          <a:solidFill>
                            <a:schemeClr val="tx1"/>
                          </a:solidFill>
                          <a:effectLst/>
                          <a:latin typeface="Neue Haas Grotesk Text Pro"/>
                        </a:rPr>
                        <a:t> </a:t>
                      </a:r>
                      <a:endParaRPr lang="en-US" sz="1800" kern="1200">
                        <a:solidFill>
                          <a:schemeClr val="tx1"/>
                        </a:solidFill>
                        <a:effectLst/>
                        <a:latin typeface="Neue Haas Grotesk Text Pro"/>
                        <a:ea typeface="+mn-ea"/>
                        <a:cs typeface="+mn-cs"/>
                      </a:endParaRPr>
                    </a:p>
                    <a:p>
                      <a:pPr marL="0" lvl="0" indent="0">
                        <a:buNone/>
                      </a:pPr>
                      <a:endParaRPr lang="en-US" sz="1800" b="0" i="0" u="none" strike="noStrike" kern="1200" noProof="0">
                        <a:solidFill>
                          <a:schemeClr val="tx1"/>
                        </a:solidFill>
                        <a:effectLst/>
                        <a:latin typeface="Neue Haas Grotesk Text Pro"/>
                      </a:endParaRPr>
                    </a:p>
                    <a:p>
                      <a:pPr marL="285750" lvl="0" indent="-285750">
                        <a:buFont typeface="Arial" panose="020B0604020202020204" pitchFamily="34" charset="0"/>
                        <a:buChar char="•"/>
                      </a:pPr>
                      <a:r>
                        <a:rPr lang="en-US" sz="1800" kern="1200">
                          <a:solidFill>
                            <a:schemeClr val="tx1"/>
                          </a:solidFill>
                          <a:effectLst/>
                          <a:latin typeface="Neue Haas Grotesk Text Pro"/>
                          <a:ea typeface="+mn-ea"/>
                          <a:cs typeface="+mn-cs"/>
                        </a:rPr>
                        <a:t>All research team members need to complete the CITI human subjects research training before the IRB application can be approved. </a:t>
                      </a:r>
                      <a:endParaRPr lang="en-US" sz="1600" kern="1200">
                        <a:solidFill>
                          <a:schemeClr val="tx1"/>
                        </a:solidFill>
                        <a:effectLst/>
                        <a:latin typeface="Neue Haas Grotesk Text Pro"/>
                        <a:ea typeface="+mn-ea"/>
                        <a:cs typeface="+mn-cs"/>
                      </a:endParaRPr>
                    </a:p>
                    <a:p>
                      <a:pPr marL="0" lvl="0" indent="0">
                        <a:buNone/>
                      </a:pPr>
                      <a:endParaRPr lang="en-US" sz="1800" kern="1200">
                        <a:solidFill>
                          <a:schemeClr val="tx1"/>
                        </a:solidFill>
                        <a:effectLst/>
                        <a:latin typeface="Neue Haas Grotesk Text Pro"/>
                        <a:ea typeface="+mn-ea"/>
                        <a:cs typeface="+mn-cs"/>
                      </a:endParaRPr>
                    </a:p>
                    <a:p>
                      <a:pPr marL="285750" lvl="0" indent="-285750">
                        <a:buFont typeface="Arial" panose="020B0604020202020204" pitchFamily="34" charset="0"/>
                        <a:buChar char="•"/>
                      </a:pPr>
                      <a:r>
                        <a:rPr lang="en-US" sz="1800" kern="1200">
                          <a:solidFill>
                            <a:schemeClr val="tx1"/>
                          </a:solidFill>
                          <a:effectLst/>
                          <a:latin typeface="Neue Haas Grotesk Text Pro"/>
                          <a:ea typeface="+mn-ea"/>
                          <a:cs typeface="+mn-cs"/>
                        </a:rPr>
                        <a:t>The IRB review must be conducted, and approved, before you involve human participants in your research, including any study advertisement, subject recruitment, and consent forms.</a:t>
                      </a:r>
                    </a:p>
                    <a:p>
                      <a:pPr marL="285750" lvl="0" indent="-285750">
                        <a:buFont typeface="Arial" panose="020B0604020202020204" pitchFamily="34" charset="0"/>
                        <a:buChar char="•"/>
                      </a:pPr>
                      <a:endParaRPr lang="en-US" sz="1800" kern="1200">
                        <a:solidFill>
                          <a:schemeClr val="tx1"/>
                        </a:solidFill>
                        <a:effectLst/>
                        <a:latin typeface="Neue Haas Grotesk Text Pro"/>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766317">
                <a:tc grid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cs typeface="Arial"/>
                        </a:rPr>
                        <a:t>Want to Learn More?                   </a:t>
                      </a:r>
                      <a:r>
                        <a:rPr lang="en-US" sz="2000" kern="1200">
                          <a:solidFill>
                            <a:schemeClr val="tx1"/>
                          </a:solidFill>
                          <a:effectLst/>
                          <a:latin typeface="Neue Haas Grotesk Text Pro"/>
                          <a:ea typeface="+mn-ea"/>
                          <a:cs typeface="+mn-cs"/>
                        </a:rPr>
                        <a:t>Email:  </a:t>
                      </a:r>
                      <a:r>
                        <a:rPr lang="en-US" sz="1800" u="sng" kern="1200">
                          <a:solidFill>
                            <a:schemeClr val="tx1"/>
                          </a:solidFill>
                          <a:effectLst/>
                          <a:latin typeface="Neue Haas Grotesk Text Pro"/>
                          <a:ea typeface="+mn-ea"/>
                          <a:cs typeface="+mn-cs"/>
                          <a:hlinkClick r:id="rId6"/>
                        </a:rPr>
                        <a:t>IRBAdmin@du.edu</a:t>
                      </a:r>
                      <a:r>
                        <a:rPr lang="en-US" sz="2000" u="none" kern="1200">
                          <a:solidFill>
                            <a:schemeClr val="tx1"/>
                          </a:solidFill>
                          <a:effectLst/>
                          <a:latin typeface="Neue Haas Grotesk Text Pro"/>
                          <a:ea typeface="+mn-ea"/>
                          <a:cs typeface="+mn-cs"/>
                        </a:rPr>
                        <a:t>     |    </a:t>
                      </a:r>
                      <a:r>
                        <a:rPr lang="en-US" sz="2000" u="sng" kern="1200">
                          <a:solidFill>
                            <a:schemeClr val="tx1"/>
                          </a:solidFill>
                          <a:effectLst/>
                          <a:latin typeface="Neue Haas Grotesk Text Pro"/>
                          <a:ea typeface="+mn-ea"/>
                          <a:cs typeface="+mn-cs"/>
                          <a:hlinkClick r:id="rId7"/>
                        </a:rPr>
                        <a:t>ORIE Website</a:t>
                      </a:r>
                      <a:endParaRPr lang="en-US" sz="2000" kern="1200">
                        <a:solidFill>
                          <a:schemeClr val="tx1"/>
                        </a:solidFill>
                        <a:effectLst/>
                        <a:latin typeface="Neue Haas Grotesk Text Pro"/>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3391154026"/>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229F9-D78D-3437-7BBC-B6E8145CBC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A33F393-9202-BDBE-56C8-FAB3DE5FD711}"/>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C01B7B8-AAE0-38EB-F933-07B256703173}"/>
              </a:ext>
            </a:extLst>
          </p:cNvPr>
          <p:cNvSpPr txBox="1"/>
          <p:nvPr/>
        </p:nvSpPr>
        <p:spPr>
          <a:xfrm>
            <a:off x="877918" y="2598003"/>
            <a:ext cx="10247282" cy="830997"/>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Required Training</a:t>
            </a:r>
            <a:endParaRPr lang="en-US" sz="4800" b="1">
              <a:solidFill>
                <a:schemeClr val="bg1"/>
              </a:solidFill>
              <a:latin typeface="Neue Haas Grotesk Text Pro" panose="020B0504020202020204" pitchFamily="34" charset="77"/>
            </a:endParaRPr>
          </a:p>
        </p:txBody>
      </p:sp>
      <p:pic>
        <p:nvPicPr>
          <p:cNvPr id="7" name="Picture 6" descr="A black background with white text&#10;&#10;Description automatically generated">
            <a:extLst>
              <a:ext uri="{FF2B5EF4-FFF2-40B4-BE49-F238E27FC236}">
                <a16:creationId xmlns:a16="http://schemas.microsoft.com/office/drawing/2014/main" id="{16AAB6EF-9FC8-2360-17D8-2AED82014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3148354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2628A-3EC5-65EC-2859-FE1FF2175F4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6115F0D-0896-D53B-0ED1-5E4A3D1D74A8}"/>
              </a:ext>
            </a:extLst>
          </p:cNvPr>
          <p:cNvSpPr txBox="1">
            <a:spLocks/>
          </p:cNvSpPr>
          <p:nvPr/>
        </p:nvSpPr>
        <p:spPr>
          <a:xfrm>
            <a:off x="11443861" y="6292971"/>
            <a:ext cx="457200" cy="457200"/>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FD668B29-2D9B-44E9-627C-1CD1E2384269}"/>
              </a:ext>
            </a:extLst>
          </p:cNvPr>
          <p:cNvGraphicFramePr>
            <a:graphicFrameLocks noGrp="1"/>
          </p:cNvGraphicFramePr>
          <p:nvPr>
            <p:extLst>
              <p:ext uri="{D42A27DB-BD31-4B8C-83A1-F6EECF244321}">
                <p14:modId xmlns:p14="http://schemas.microsoft.com/office/powerpoint/2010/main" val="1671427564"/>
              </p:ext>
            </p:extLst>
          </p:nvPr>
        </p:nvGraphicFramePr>
        <p:xfrm>
          <a:off x="349831" y="206152"/>
          <a:ext cx="11551230" cy="6130797"/>
        </p:xfrm>
        <a:graphic>
          <a:graphicData uri="http://schemas.openxmlformats.org/drawingml/2006/table">
            <a:tbl>
              <a:tblPr/>
              <a:tblGrid>
                <a:gridCol w="4437918">
                  <a:extLst>
                    <a:ext uri="{9D8B030D-6E8A-4147-A177-3AD203B41FA5}">
                      <a16:colId xmlns:a16="http://schemas.microsoft.com/office/drawing/2014/main" val="3341955225"/>
                    </a:ext>
                  </a:extLst>
                </a:gridCol>
                <a:gridCol w="7113312">
                  <a:extLst>
                    <a:ext uri="{9D8B030D-6E8A-4147-A177-3AD203B41FA5}">
                      <a16:colId xmlns:a16="http://schemas.microsoft.com/office/drawing/2014/main" val="2426420254"/>
                    </a:ext>
                  </a:extLst>
                </a:gridCol>
              </a:tblGrid>
              <a:tr h="38325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72884">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a:t>
                      </a:r>
                      <a:r>
                        <a:rPr lang="en-US" sz="2000" b="0" i="0" u="none" strike="noStrike" noProof="0">
                          <a:effectLst/>
                          <a:latin typeface="Neue Haas Grotesk Text Pro"/>
                        </a:rPr>
                        <a:t> ORSP</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Tyler Ridgeway</a:t>
                      </a: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Required Training</a:t>
                      </a: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694996">
                <a:tc gridSpan="2">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a:t>
                      </a:r>
                    </a:p>
                    <a:p>
                      <a:pPr marL="285750" lvl="0" indent="-285750" algn="l">
                        <a:lnSpc>
                          <a:spcPct val="100000"/>
                        </a:lnSpc>
                        <a:buFont typeface="Arial" panose="020B0604020202020204" pitchFamily="34" charset="0"/>
                        <a:buChar char="•"/>
                      </a:pPr>
                      <a:r>
                        <a:rPr lang="en-US" sz="1800" kern="1200">
                          <a:solidFill>
                            <a:schemeClr val="tx1"/>
                          </a:solidFill>
                          <a:effectLst/>
                          <a:latin typeface="Neue Haas Grotesk Text Pro"/>
                          <a:ea typeface="+mn-ea"/>
                          <a:cs typeface="+mn-cs"/>
                        </a:rPr>
                        <a:t>CITI Training required to submit your annual Financial Conflict of Interest Disclosure</a:t>
                      </a:r>
                    </a:p>
                    <a:p>
                      <a:pPr marL="742950" lvl="1" indent="-285750" algn="l">
                        <a:lnSpc>
                          <a:spcPct val="100000"/>
                        </a:lnSpc>
                        <a:buFont typeface="Arial" panose="020B0604020202020204" pitchFamily="34" charset="0"/>
                        <a:buChar char="•"/>
                      </a:pPr>
                      <a:r>
                        <a:rPr lang="en-US" sz="1800" b="0" i="0" u="none" strike="noStrike" kern="1200" baseline="0" noProof="0">
                          <a:solidFill>
                            <a:srgbClr val="000000"/>
                          </a:solidFill>
                          <a:effectLst/>
                          <a:latin typeface="Neue Haas Grotesk Text Pro"/>
                        </a:rPr>
                        <a:t>Research Conflict of Interest </a:t>
                      </a:r>
                      <a:endParaRPr lang="en-US"/>
                    </a:p>
                    <a:p>
                      <a:pPr marL="742950" lvl="1" indent="-285750" algn="l">
                        <a:lnSpc>
                          <a:spcPct val="100000"/>
                        </a:lnSpc>
                        <a:buFont typeface="Arial" panose="020B0604020202020204" pitchFamily="34" charset="0"/>
                        <a:buChar char="•"/>
                      </a:pPr>
                      <a:r>
                        <a:rPr lang="en-US" sz="1800" b="0" i="0" u="none" strike="noStrike" kern="1200" baseline="0" noProof="0">
                          <a:solidFill>
                            <a:srgbClr val="000000"/>
                          </a:solidFill>
                          <a:effectLst/>
                          <a:latin typeface="Neue Haas Grotesk Text Pro"/>
                        </a:rPr>
                        <a:t>Responsible Conduct of Research (SBER, Biomedical, Physical Science, Engineers)</a:t>
                      </a:r>
                      <a:endParaRPr lang="en-US"/>
                    </a:p>
                    <a:p>
                      <a:pPr marL="742950" lvl="1" indent="-285750" algn="l">
                        <a:lnSpc>
                          <a:spcPct val="100000"/>
                        </a:lnSpc>
                        <a:buFont typeface="Arial" panose="020B0604020202020204" pitchFamily="34" charset="0"/>
                        <a:buChar char="•"/>
                      </a:pPr>
                      <a:r>
                        <a:rPr lang="en-US" sz="1800" b="0" i="0" u="none" strike="noStrike" kern="1200" baseline="0" noProof="0">
                          <a:solidFill>
                            <a:srgbClr val="000000"/>
                          </a:solidFill>
                          <a:effectLst/>
                          <a:latin typeface="Neue Haas Grotesk Text Pro"/>
                        </a:rPr>
                        <a:t>Research Security Training or Research Security Refresher (1 year)</a:t>
                      </a:r>
                      <a:endParaRPr lang="en-US"/>
                    </a:p>
                    <a:p>
                      <a:pPr marL="285750" lvl="0" indent="-285750" algn="l">
                        <a:lnSpc>
                          <a:spcPct val="100000"/>
                        </a:lnSpc>
                        <a:buFont typeface="Arial" panose="020B0604020202020204" pitchFamily="34" charset="0"/>
                        <a:buChar char="•"/>
                      </a:pPr>
                      <a:r>
                        <a:rPr lang="en-US" sz="1800" b="0" i="0" u="none" strike="noStrike" kern="1200" baseline="0" noProof="0">
                          <a:solidFill>
                            <a:srgbClr val="000000"/>
                          </a:solidFill>
                          <a:effectLst/>
                          <a:latin typeface="Neue Haas Grotesk Text Pro"/>
                        </a:rPr>
                        <a:t>Export Control</a:t>
                      </a:r>
                      <a:endParaRPr lang="en-US"/>
                    </a:p>
                    <a:p>
                      <a:pPr marL="742950" lvl="1" indent="-285750" algn="l">
                        <a:lnSpc>
                          <a:spcPct val="100000"/>
                        </a:lnSpc>
                        <a:buFont typeface="Arial" panose="020B0604020202020204" pitchFamily="34" charset="0"/>
                        <a:buChar char="•"/>
                      </a:pPr>
                      <a:r>
                        <a:rPr lang="en-US" sz="1800" b="0" i="0" u="none" strike="noStrike" kern="1200" baseline="0" noProof="0">
                          <a:solidFill>
                            <a:srgbClr val="000000"/>
                          </a:solidFill>
                          <a:effectLst/>
                          <a:latin typeface="Neue Haas Grotesk Text Pro"/>
                        </a:rPr>
                        <a:t>Required for any individual traveling abroad or hosting foreign scholars or students in their labs</a:t>
                      </a:r>
                      <a:endParaRPr lang="en-US"/>
                    </a:p>
                    <a:p>
                      <a:pPr marL="285750" lvl="0" indent="-285750" algn="l">
                        <a:lnSpc>
                          <a:spcPct val="100000"/>
                        </a:lnSpc>
                        <a:buFont typeface="Arial" panose="020B0604020202020204" pitchFamily="34" charset="0"/>
                        <a:buChar char="•"/>
                      </a:pPr>
                      <a:r>
                        <a:rPr lang="en-US" sz="1800" b="0" i="0" u="none" strike="noStrike" kern="1200" baseline="0" noProof="0">
                          <a:solidFill>
                            <a:srgbClr val="000000"/>
                          </a:solidFill>
                          <a:effectLst/>
                          <a:latin typeface="Neue Haas Grotesk Text Pro"/>
                        </a:rPr>
                        <a:t>Mentor Training</a:t>
                      </a:r>
                      <a:endParaRPr lang="en-US"/>
                    </a:p>
                    <a:p>
                      <a:pPr marL="742950" lvl="1" indent="-285750" algn="l">
                        <a:lnSpc>
                          <a:spcPct val="100000"/>
                        </a:lnSpc>
                        <a:buFont typeface="Arial" panose="020B0604020202020204" pitchFamily="34" charset="0"/>
                        <a:buChar char="•"/>
                      </a:pPr>
                      <a:r>
                        <a:rPr lang="en-US" sz="1800" b="0" i="0" u="none" strike="noStrike" kern="1200" baseline="0" noProof="0">
                          <a:solidFill>
                            <a:srgbClr val="000000"/>
                          </a:solidFill>
                          <a:effectLst/>
                          <a:latin typeface="Neue Haas Grotesk Text Pro"/>
                        </a:rPr>
                        <a:t>NSF now requires additional in-person training plus campus guide</a:t>
                      </a:r>
                      <a:endParaRPr lang="en-US"/>
                    </a:p>
                    <a:p>
                      <a:pPr marL="285750" lvl="0" indent="-285750" algn="l">
                        <a:lnSpc>
                          <a:spcPct val="100000"/>
                        </a:lnSpc>
                        <a:buFont typeface="Arial" panose="020B0604020202020204" pitchFamily="34" charset="0"/>
                        <a:buChar char="•"/>
                      </a:pPr>
                      <a:r>
                        <a:rPr lang="en-US" sz="1800" b="0" i="0" u="none" strike="noStrike" kern="1200" baseline="0" noProof="0">
                          <a:solidFill>
                            <a:srgbClr val="000000"/>
                          </a:solidFill>
                          <a:effectLst/>
                          <a:latin typeface="Neue Haas Grotesk Text Pro"/>
                        </a:rPr>
                        <a:t>All PIs must have and maintain ORCIDs</a:t>
                      </a:r>
                      <a:endParaRPr lang="en-US"/>
                    </a:p>
                    <a:p>
                      <a:pPr marL="285750" lvl="0" indent="-285750" algn="l">
                        <a:lnSpc>
                          <a:spcPct val="100000"/>
                        </a:lnSpc>
                        <a:buFont typeface="Arial" panose="020B0604020202020204" pitchFamily="34" charset="0"/>
                        <a:buChar char="•"/>
                      </a:pPr>
                      <a:r>
                        <a:rPr lang="en-US" sz="1800" b="0" i="0" u="none" strike="noStrike" kern="1200" baseline="0" noProof="0">
                          <a:solidFill>
                            <a:srgbClr val="000000"/>
                          </a:solidFill>
                          <a:effectLst/>
                          <a:latin typeface="Neue Haas Grotesk Text Pro"/>
                        </a:rPr>
                        <a:t>Research Compliance Training (Additional Training courses may be required based on your project)</a:t>
                      </a:r>
                      <a:endParaRPr lang="en-US"/>
                    </a:p>
                    <a:p>
                      <a:pPr marL="742950" lvl="1" indent="-285750" algn="l">
                        <a:lnSpc>
                          <a:spcPct val="100000"/>
                        </a:lnSpc>
                        <a:buFont typeface="Arial" panose="020B0604020202020204" pitchFamily="34" charset="0"/>
                        <a:buChar char="•"/>
                      </a:pPr>
                      <a:r>
                        <a:rPr lang="en-US" sz="1800" b="0" i="0" u="none" strike="noStrike" kern="1200" baseline="0" noProof="0">
                          <a:solidFill>
                            <a:srgbClr val="000000"/>
                          </a:solidFill>
                          <a:effectLst/>
                          <a:latin typeface="Neue Haas Grotesk Text Pro"/>
                        </a:rPr>
                        <a:t>IRB – Human Subjects Training</a:t>
                      </a:r>
                      <a:endParaRPr lang="en-US"/>
                    </a:p>
                    <a:p>
                      <a:pPr marL="742950" lvl="1" indent="-285750" algn="l">
                        <a:lnSpc>
                          <a:spcPct val="100000"/>
                        </a:lnSpc>
                        <a:buFont typeface="Arial" panose="020B0604020202020204" pitchFamily="34" charset="0"/>
                        <a:buChar char="•"/>
                      </a:pPr>
                      <a:r>
                        <a:rPr lang="en-US" sz="1800" b="0" i="0" u="none" strike="noStrike" kern="1200" baseline="0" noProof="0">
                          <a:solidFill>
                            <a:srgbClr val="000000"/>
                          </a:solidFill>
                          <a:effectLst/>
                          <a:latin typeface="Neue Haas Grotesk Text Pro"/>
                        </a:rPr>
                        <a:t>IBC – Biosafety Complete Training Series, Lab Safety (annual training)</a:t>
                      </a:r>
                      <a:endParaRPr lang="en-US"/>
                    </a:p>
                    <a:p>
                      <a:pPr marL="742950" lvl="1" indent="-285750">
                        <a:buFont typeface="Arial" panose="020B0604020202020204" pitchFamily="34" charset="0"/>
                        <a:buChar char="•"/>
                      </a:pPr>
                      <a:r>
                        <a:rPr lang="en-US" sz="1800" b="0" i="0" u="none" strike="noStrike" kern="1200" baseline="0" noProof="0">
                          <a:solidFill>
                            <a:srgbClr val="000000"/>
                          </a:solidFill>
                          <a:effectLst/>
                          <a:latin typeface="Neue Haas Grotesk Text Pro"/>
                        </a:rPr>
                        <a:t>IACUC – Working with the IACUC, Species Specific Training </a:t>
                      </a:r>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766317">
                <a:tc gridSpan="2">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cs typeface="Arial"/>
                        </a:rPr>
                        <a:t>Want to Learn More?                   </a:t>
                      </a:r>
                      <a:r>
                        <a:rPr lang="en-US" sz="2000" kern="1200">
                          <a:solidFill>
                            <a:schemeClr val="tx1"/>
                          </a:solidFill>
                          <a:effectLst/>
                          <a:latin typeface="Neue Haas Grotesk Text Pro"/>
                          <a:ea typeface="+mn-ea"/>
                          <a:cs typeface="+mn-cs"/>
                        </a:rPr>
                        <a:t>Email:  </a:t>
                      </a:r>
                      <a:r>
                        <a:rPr lang="en-US" sz="2000" u="none" kern="1200">
                          <a:solidFill>
                            <a:schemeClr val="tx1"/>
                          </a:solidFill>
                          <a:effectLst/>
                          <a:latin typeface="Neue Haas Grotesk Text Pro"/>
                          <a:ea typeface="+mn-ea"/>
                          <a:cs typeface="+mn-cs"/>
                        </a:rPr>
                        <a:t> </a:t>
                      </a:r>
                      <a:r>
                        <a:rPr lang="en-US" sz="2000" b="0" i="0" u="none" strike="noStrike" kern="1200" noProof="0">
                          <a:solidFill>
                            <a:schemeClr val="tx1"/>
                          </a:solidFill>
                          <a:effectLst/>
                          <a:hlinkClick r:id="rId3"/>
                        </a:rPr>
                        <a:t>ResearchFCOI@du.edu</a:t>
                      </a:r>
                      <a:r>
                        <a:rPr lang="en-US" sz="2000" u="none" kern="1200">
                          <a:solidFill>
                            <a:schemeClr val="tx1"/>
                          </a:solidFill>
                          <a:effectLst/>
                          <a:latin typeface="Neue Haas Grotesk Text Pro"/>
                          <a:ea typeface="+mn-ea"/>
                          <a:cs typeface="+mn-cs"/>
                        </a:rPr>
                        <a:t>   |    </a:t>
                      </a:r>
                      <a:r>
                        <a:rPr lang="en-US" sz="2000" u="sng" kern="1200">
                          <a:solidFill>
                            <a:schemeClr val="tx1"/>
                          </a:solidFill>
                          <a:effectLst/>
                          <a:latin typeface="Neue Haas Grotesk Text Pro"/>
                          <a:ea typeface="+mn-ea"/>
                          <a:cs typeface="+mn-cs"/>
                          <a:hlinkClick r:id="rId4"/>
                        </a:rPr>
                        <a:t>ORIE Website</a:t>
                      </a:r>
                      <a:endParaRPr lang="en-US" sz="2000" u="sng" kern="1200">
                        <a:solidFill>
                          <a:schemeClr val="tx1"/>
                        </a:solidFill>
                        <a:effectLst/>
                        <a:latin typeface="Neue Haas Grotesk Text Pro"/>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771378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4C49B-EE29-6D83-95E0-CFDE9E3C9AE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405F182-9DE0-58CC-0DEB-FA2BE78606B3}"/>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43129BF-D773-5A5A-672E-B138A45F8D0E}"/>
              </a:ext>
            </a:extLst>
          </p:cNvPr>
          <p:cNvSpPr txBox="1"/>
          <p:nvPr/>
        </p:nvSpPr>
        <p:spPr>
          <a:xfrm>
            <a:off x="877918" y="2598003"/>
            <a:ext cx="10247282" cy="1569660"/>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Introduction to REDCap</a:t>
            </a:r>
          </a:p>
          <a:p>
            <a:endParaRPr lang="en-US" sz="4800" b="1">
              <a:solidFill>
                <a:schemeClr val="bg1"/>
              </a:solidFill>
              <a:latin typeface="Neue Haas Grotesk Text Pro" panose="020B0504020202020204" pitchFamily="34" charset="77"/>
            </a:endParaRPr>
          </a:p>
        </p:txBody>
      </p:sp>
      <p:pic>
        <p:nvPicPr>
          <p:cNvPr id="7" name="Picture 6" descr="A black background with white text&#10;&#10;Description automatically generated">
            <a:extLst>
              <a:ext uri="{FF2B5EF4-FFF2-40B4-BE49-F238E27FC236}">
                <a16:creationId xmlns:a16="http://schemas.microsoft.com/office/drawing/2014/main" id="{11841012-97A9-0991-F639-7DFF90325E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3371898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138D6-B691-803B-CE63-F28DA59E471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09B628-BD04-CB08-10C2-045BD97E9FE5}"/>
              </a:ext>
            </a:extLst>
          </p:cNvPr>
          <p:cNvSpPr txBox="1">
            <a:spLocks/>
          </p:cNvSpPr>
          <p:nvPr/>
        </p:nvSpPr>
        <p:spPr>
          <a:xfrm>
            <a:off x="11443861" y="6292971"/>
            <a:ext cx="457200" cy="457200"/>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5615DA15-2C7A-420C-BF65-EAD1B93FC4FE}"/>
              </a:ext>
            </a:extLst>
          </p:cNvPr>
          <p:cNvGraphicFramePr>
            <a:graphicFrameLocks noGrp="1"/>
          </p:cNvGraphicFramePr>
          <p:nvPr>
            <p:extLst>
              <p:ext uri="{D42A27DB-BD31-4B8C-83A1-F6EECF244321}">
                <p14:modId xmlns:p14="http://schemas.microsoft.com/office/powerpoint/2010/main" val="2954104776"/>
              </p:ext>
            </p:extLst>
          </p:nvPr>
        </p:nvGraphicFramePr>
        <p:xfrm>
          <a:off x="349831" y="206152"/>
          <a:ext cx="11551230" cy="6405117"/>
        </p:xfrm>
        <a:graphic>
          <a:graphicData uri="http://schemas.openxmlformats.org/drawingml/2006/table">
            <a:tbl>
              <a:tblPr/>
              <a:tblGrid>
                <a:gridCol w="4437918">
                  <a:extLst>
                    <a:ext uri="{9D8B030D-6E8A-4147-A177-3AD203B41FA5}">
                      <a16:colId xmlns:a16="http://schemas.microsoft.com/office/drawing/2014/main" val="3341955225"/>
                    </a:ext>
                  </a:extLst>
                </a:gridCol>
                <a:gridCol w="7113312">
                  <a:extLst>
                    <a:ext uri="{9D8B030D-6E8A-4147-A177-3AD203B41FA5}">
                      <a16:colId xmlns:a16="http://schemas.microsoft.com/office/drawing/2014/main" val="2426420254"/>
                    </a:ext>
                  </a:extLst>
                </a:gridCol>
              </a:tblGrid>
              <a:tr h="38325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72884">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a:t>
                      </a:r>
                      <a:r>
                        <a:rPr lang="en-US" sz="2000" b="0" i="0" u="none" strike="noStrike" noProof="0">
                          <a:effectLst/>
                          <a:latin typeface="Neue Haas Grotesk Text Pro"/>
                        </a:rPr>
                        <a:t> ORSP</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Ariel Julian</a:t>
                      </a: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Introduction to REDCap</a:t>
                      </a: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694996">
                <a:tc gridSpan="2">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a:t>
                      </a:r>
                    </a:p>
                    <a:p>
                      <a:pPr marL="285750" lvl="0" indent="-285750" algn="l" defTabSz="914400" rtl="0" eaLnBrk="1" latinLnBrk="0" hangingPunct="1">
                        <a:lnSpc>
                          <a:spcPct val="100000"/>
                        </a:lnSpc>
                        <a:buFont typeface="Arial" panose="020B0604020202020204" pitchFamily="34" charset="0"/>
                        <a:buChar char="•"/>
                      </a:pPr>
                      <a:r>
                        <a:rPr lang="en-US" sz="1800" b="0" i="0" u="none" strike="noStrike" kern="1200" baseline="0">
                          <a:solidFill>
                            <a:srgbClr val="000000"/>
                          </a:solidFill>
                          <a:effectLst/>
                          <a:latin typeface="Neue Haas Grotesk Text Pro"/>
                          <a:ea typeface="+mn-ea"/>
                          <a:cs typeface="+mn-cs"/>
                          <a:hlinkClick r:id="rId3"/>
                        </a:rPr>
                        <a:t>REDCap</a:t>
                      </a:r>
                      <a:r>
                        <a:rPr lang="en-US" sz="1800" b="0" i="0" u="none" strike="noStrike" kern="1200" baseline="0">
                          <a:solidFill>
                            <a:srgbClr val="000000"/>
                          </a:solidFill>
                          <a:effectLst/>
                          <a:latin typeface="Neue Haas Grotesk Text Pro"/>
                          <a:ea typeface="+mn-ea"/>
                          <a:cs typeface="+mn-cs"/>
                        </a:rPr>
                        <a:t> is DU’s web-based platform for building and managing research databases and surveys</a:t>
                      </a:r>
                    </a:p>
                    <a:p>
                      <a:pPr marL="742950" lvl="1" indent="-285750" algn="l" defTabSz="914400" rtl="0" eaLnBrk="1" latinLnBrk="0" hangingPunct="1">
                        <a:lnSpc>
                          <a:spcPct val="100000"/>
                        </a:lnSpc>
                        <a:buFont typeface="Arial" panose="020B0604020202020204" pitchFamily="34" charset="0"/>
                        <a:buChar char="•"/>
                      </a:pPr>
                      <a:r>
                        <a:rPr lang="en-US" sz="1800" b="0" i="0" u="none" strike="noStrike" kern="1200" baseline="0">
                          <a:solidFill>
                            <a:srgbClr val="000000"/>
                          </a:solidFill>
                          <a:effectLst/>
                          <a:latin typeface="Neue Haas Grotesk Text Pro"/>
                          <a:ea typeface="+mn-ea"/>
                          <a:cs typeface="+mn-cs"/>
                        </a:rPr>
                        <a:t>Faculty can use </a:t>
                      </a:r>
                      <a:r>
                        <a:rPr lang="en-US" sz="1800" b="0" i="0" u="none" strike="noStrike" kern="1200" baseline="0">
                          <a:solidFill>
                            <a:srgbClr val="000000"/>
                          </a:solidFill>
                          <a:effectLst/>
                          <a:latin typeface="Neue Haas Grotesk Text Pro"/>
                          <a:ea typeface="+mn-ea"/>
                          <a:cs typeface="+mn-cs"/>
                          <a:hlinkClick r:id="rId4"/>
                        </a:rPr>
                        <a:t>REDCap</a:t>
                      </a:r>
                      <a:r>
                        <a:rPr lang="en-US" sz="1800" b="0" i="0" u="none" strike="noStrike" kern="1200" baseline="0">
                          <a:solidFill>
                            <a:srgbClr val="000000"/>
                          </a:solidFill>
                          <a:effectLst/>
                          <a:latin typeface="Neue Haas Grotesk Text Pro"/>
                          <a:ea typeface="+mn-ea"/>
                          <a:cs typeface="+mn-cs"/>
                        </a:rPr>
                        <a:t> to support multiple stages of a research project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a:solidFill>
                            <a:srgbClr val="000000"/>
                          </a:solidFill>
                          <a:effectLst/>
                          <a:latin typeface="Neue Haas Grotesk Text Pro"/>
                          <a:ea typeface="+mn-ea"/>
                          <a:cs typeface="+mn-cs"/>
                        </a:rPr>
                        <a:t>Recruitment and eligibility screening</a:t>
                      </a:r>
                    </a:p>
                    <a:p>
                      <a:pPr marL="742950" lvl="1" indent="-285750" algn="l" defTabSz="914400" rtl="0" eaLnBrk="1" latinLnBrk="0" hangingPunct="1">
                        <a:lnSpc>
                          <a:spcPct val="100000"/>
                        </a:lnSpc>
                        <a:buFont typeface="Arial" panose="020B0604020202020204" pitchFamily="34" charset="0"/>
                        <a:buChar char="•"/>
                      </a:pPr>
                      <a:r>
                        <a:rPr lang="en-US" sz="1800" b="0" i="0" u="none" strike="noStrike" kern="1200" baseline="0">
                          <a:solidFill>
                            <a:srgbClr val="000000"/>
                          </a:solidFill>
                          <a:effectLst/>
                          <a:latin typeface="Neue Haas Grotesk Text Pro"/>
                          <a:ea typeface="+mn-ea"/>
                          <a:cs typeface="+mn-cs"/>
                        </a:rPr>
                        <a:t>Research surveys and questionnaires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a:solidFill>
                            <a:srgbClr val="000000"/>
                          </a:solidFill>
                          <a:effectLst/>
                          <a:latin typeface="Neue Haas Grotesk Text Pro"/>
                          <a:ea typeface="+mn-ea"/>
                          <a:cs typeface="+mn-cs"/>
                        </a:rPr>
                        <a:t>Participant enrollment and study tracking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a:solidFill>
                            <a:srgbClr val="000000"/>
                          </a:solidFill>
                          <a:effectLst/>
                          <a:latin typeface="Neue Haas Grotesk Text Pro"/>
                          <a:ea typeface="+mn-ea"/>
                          <a:cs typeface="+mn-cs"/>
                        </a:rPr>
                        <a:t>Electronic consent and signatures</a:t>
                      </a:r>
                    </a:p>
                    <a:p>
                      <a:pPr marL="285750" lvl="0" indent="-285750" algn="l">
                        <a:lnSpc>
                          <a:spcPct val="100000"/>
                        </a:lnSpc>
                        <a:buFont typeface="Arial" panose="020B0604020202020204" pitchFamily="34" charset="0"/>
                        <a:buChar char="•"/>
                      </a:pPr>
                      <a:r>
                        <a:rPr lang="en-US" sz="1800" b="0" i="0" u="none" strike="noStrike" kern="1200" baseline="0">
                          <a:solidFill>
                            <a:srgbClr val="000000"/>
                          </a:solidFill>
                          <a:effectLst/>
                          <a:latin typeface="Neue Haas Grotesk Text Pro"/>
                          <a:ea typeface="+mn-ea"/>
                          <a:cs typeface="+mn-cs"/>
                        </a:rPr>
                        <a:t>REDCap projects can be customized to the needs of the study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a:solidFill>
                            <a:srgbClr val="000000"/>
                          </a:solidFill>
                          <a:effectLst/>
                          <a:latin typeface="Neue Haas Grotesk Text Pro"/>
                          <a:ea typeface="+mn-ea"/>
                          <a:cs typeface="+mn-cs"/>
                        </a:rPr>
                        <a:t>Build data-entry forms and participant-facing surveys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a:solidFill>
                            <a:srgbClr val="000000"/>
                          </a:solidFill>
                          <a:effectLst/>
                          <a:latin typeface="Neue Haas Grotesk Text Pro"/>
                          <a:ea typeface="+mn-ea"/>
                          <a:cs typeface="+mn-cs"/>
                        </a:rPr>
                        <a:t>Schedule survey invitations and follow-up communications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a:solidFill>
                            <a:srgbClr val="000000"/>
                          </a:solidFill>
                          <a:effectLst/>
                          <a:latin typeface="Neue Haas Grotesk Text Pro"/>
                          <a:ea typeface="+mn-ea"/>
                          <a:cs typeface="+mn-cs"/>
                          <a:hlinkClick r:id="rId5"/>
                        </a:rPr>
                        <a:t>REDCap</a:t>
                      </a:r>
                      <a:r>
                        <a:rPr lang="en-US" sz="1800" b="0" i="0" u="none" strike="noStrike" kern="1200" baseline="0">
                          <a:solidFill>
                            <a:srgbClr val="000000"/>
                          </a:solidFill>
                          <a:effectLst/>
                          <a:latin typeface="Neue Haas Grotesk Text Pro"/>
                          <a:ea typeface="+mn-ea"/>
                          <a:cs typeface="+mn-cs"/>
                        </a:rPr>
                        <a:t> can support electronic consent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a:solidFill>
                            <a:srgbClr val="000000"/>
                          </a:solidFill>
                          <a:effectLst/>
                          <a:latin typeface="Neue Haas Grotesk Text Pro"/>
                          <a:ea typeface="+mn-ea"/>
                          <a:cs typeface="+mn-cs"/>
                        </a:rPr>
                        <a:t>Participants can review consent information and provide an electronic signature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a:solidFill>
                            <a:srgbClr val="000000"/>
                          </a:solidFill>
                          <a:effectLst/>
                          <a:latin typeface="Neue Haas Grotesk Text Pro"/>
                          <a:ea typeface="+mn-ea"/>
                          <a:cs typeface="+mn-cs"/>
                        </a:rPr>
                        <a:t>Additional settings may be used to authenticate the participant and archive the completed consent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b="0" i="0" u="none" strike="noStrike" kern="1200" baseline="0">
                        <a:solidFill>
                          <a:srgbClr val="000000"/>
                        </a:solidFill>
                        <a:effectLst/>
                        <a:latin typeface="Neue Haas Grotesk Text Pro"/>
                        <a:ea typeface="+mn-ea"/>
                        <a:cs typeface="+mn-cs"/>
                      </a:endParaRPr>
                    </a:p>
                    <a:p>
                      <a:pPr marL="285750" lvl="0" indent="-285750" algn="l">
                        <a:lnSpc>
                          <a:spcPct val="100000"/>
                        </a:lnSpc>
                        <a:buFont typeface="Arial" panose="020B0604020202020204" pitchFamily="34" charset="0"/>
                        <a:buChar char="•"/>
                      </a:pPr>
                      <a:endParaRPr lang="en-US" sz="1800" kern="1200">
                        <a:solidFill>
                          <a:schemeClr val="tx1"/>
                        </a:solidFill>
                        <a:effectLst/>
                        <a:latin typeface="+mn-lt"/>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766317">
                <a:tc gridSpan="2">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cs typeface="Arial"/>
                        </a:rPr>
                        <a:t>Want to Learn More?                   </a:t>
                      </a:r>
                      <a:r>
                        <a:rPr lang="en-US" sz="2000" kern="1200">
                          <a:solidFill>
                            <a:schemeClr val="tx1"/>
                          </a:solidFill>
                          <a:effectLst/>
                          <a:latin typeface="Neue Haas Grotesk Text Pro"/>
                          <a:ea typeface="+mn-ea"/>
                          <a:cs typeface="+mn-cs"/>
                        </a:rPr>
                        <a:t>Email:  </a:t>
                      </a:r>
                      <a:r>
                        <a:rPr lang="en-US" sz="2000" u="none" kern="1200">
                          <a:solidFill>
                            <a:schemeClr val="tx1"/>
                          </a:solidFill>
                          <a:effectLst/>
                          <a:latin typeface="Neue Haas Grotesk Text Pro"/>
                          <a:ea typeface="+mn-ea"/>
                          <a:cs typeface="+mn-cs"/>
                        </a:rPr>
                        <a:t> </a:t>
                      </a:r>
                      <a:r>
                        <a:rPr lang="en-US" sz="2000" b="0" i="0" u="none" strike="noStrike" kern="1200" noProof="0">
                          <a:solidFill>
                            <a:schemeClr val="tx1"/>
                          </a:solidFill>
                          <a:effectLst/>
                          <a:hlinkClick r:id="rId6"/>
                        </a:rPr>
                        <a:t>it.redcap@du.edu</a:t>
                      </a:r>
                      <a:r>
                        <a:rPr lang="en-US" sz="2000" u="none" kern="1200">
                          <a:solidFill>
                            <a:schemeClr val="tx1"/>
                          </a:solidFill>
                          <a:effectLst/>
                          <a:latin typeface="Neue Haas Grotesk Text Pro"/>
                          <a:ea typeface="+mn-ea"/>
                          <a:cs typeface="+mn-cs"/>
                        </a:rPr>
                        <a:t>   |    </a:t>
                      </a:r>
                      <a:r>
                        <a:rPr lang="en-US" sz="2000" u="sng" kern="1200">
                          <a:solidFill>
                            <a:schemeClr val="tx1"/>
                          </a:solidFill>
                          <a:effectLst/>
                          <a:latin typeface="Neue Haas Grotesk Text Pro"/>
                          <a:ea typeface="+mn-ea"/>
                          <a:cs typeface="+mn-cs"/>
                          <a:hlinkClick r:id="rId7"/>
                        </a:rPr>
                        <a:t>DU REDCAP Support Website</a:t>
                      </a:r>
                      <a:endParaRPr lang="en-US" sz="2000" u="sng" kern="1200">
                        <a:solidFill>
                          <a:schemeClr val="tx1"/>
                        </a:solidFill>
                        <a:effectLst/>
                        <a:latin typeface="Neue Haas Grotesk Text Pro"/>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1991732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D2207-4FFD-3A13-8D5B-7DB1ACA5A6F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4C6F482-CD97-CFBB-35B3-1E1A3047F7FF}"/>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1D8A15D-551B-40F3-14F6-DCD5CD92716C}"/>
              </a:ext>
            </a:extLst>
          </p:cNvPr>
          <p:cNvSpPr txBox="1"/>
          <p:nvPr/>
        </p:nvSpPr>
        <p:spPr>
          <a:xfrm>
            <a:off x="877918" y="2598003"/>
            <a:ext cx="10247282" cy="830997"/>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Q &amp; A</a:t>
            </a:r>
            <a:endParaRPr lang="en-US" sz="4800" b="1">
              <a:solidFill>
                <a:schemeClr val="bg1"/>
              </a:solidFill>
              <a:latin typeface="Neue Haas Grotesk Text Pro" panose="020B0504020202020204" pitchFamily="34" charset="77"/>
            </a:endParaRPr>
          </a:p>
        </p:txBody>
      </p:sp>
      <p:sp>
        <p:nvSpPr>
          <p:cNvPr id="5" name="TextBox 4">
            <a:extLst>
              <a:ext uri="{FF2B5EF4-FFF2-40B4-BE49-F238E27FC236}">
                <a16:creationId xmlns:a16="http://schemas.microsoft.com/office/drawing/2014/main" id="{AC8D3A2C-1F3E-C54C-2890-B1FF7BBF21A4}"/>
              </a:ext>
            </a:extLst>
          </p:cNvPr>
          <p:cNvSpPr txBox="1"/>
          <p:nvPr/>
        </p:nvSpPr>
        <p:spPr>
          <a:xfrm>
            <a:off x="877918" y="3581459"/>
            <a:ext cx="10247282" cy="400110"/>
          </a:xfrm>
          <a:prstGeom prst="rect">
            <a:avLst/>
          </a:prstGeom>
          <a:noFill/>
        </p:spPr>
        <p:txBody>
          <a:bodyPr wrap="square" lIns="91440" tIns="45720" rIns="91440" bIns="45720" rtlCol="0" anchor="t">
            <a:spAutoFit/>
          </a:bodyPr>
          <a:lstStyle/>
          <a:p>
            <a:r>
              <a:rPr lang="en-US" sz="2000" b="1">
                <a:solidFill>
                  <a:schemeClr val="bg1"/>
                </a:solidFill>
                <a:latin typeface="Neue Haas Grotesk Text Pro" panose="020B0504020202020204" pitchFamily="34" charset="77"/>
              </a:rPr>
              <a:t>20 minutes</a:t>
            </a:r>
            <a:endParaRPr lang="en-US" sz="2000">
              <a:solidFill>
                <a:schemeClr val="bg1"/>
              </a:solidFill>
              <a:latin typeface="Neue Haas Grotesk Text Pro" panose="020B0504020202020204" pitchFamily="34" charset="77"/>
            </a:endParaRPr>
          </a:p>
        </p:txBody>
      </p:sp>
      <p:pic>
        <p:nvPicPr>
          <p:cNvPr id="7" name="Picture 6" descr="A black background with white text&#10;&#10;Description automatically generated">
            <a:extLst>
              <a:ext uri="{FF2B5EF4-FFF2-40B4-BE49-F238E27FC236}">
                <a16:creationId xmlns:a16="http://schemas.microsoft.com/office/drawing/2014/main" id="{EB40E8AB-D7E1-170B-F232-7EFE60BCF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2674782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81A664-4051-8A48-6729-75CD7CC61724}"/>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6966DA3-7D31-7CE8-C4EF-C7A515E28F60}"/>
              </a:ext>
            </a:extLst>
          </p:cNvPr>
          <p:cNvSpPr txBox="1"/>
          <p:nvPr/>
        </p:nvSpPr>
        <p:spPr>
          <a:xfrm>
            <a:off x="877918" y="2598003"/>
            <a:ext cx="10247282" cy="830997"/>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Facilities &amp; Administration Rates</a:t>
            </a:r>
            <a:endParaRPr lang="en-US" sz="4800" b="1">
              <a:solidFill>
                <a:schemeClr val="bg1"/>
              </a:solidFill>
              <a:latin typeface="Neue Haas Grotesk Text Pro" panose="020B0504020202020204" pitchFamily="34" charset="77"/>
            </a:endParaRPr>
          </a:p>
        </p:txBody>
      </p:sp>
      <p:sp>
        <p:nvSpPr>
          <p:cNvPr id="5" name="TextBox 4">
            <a:extLst>
              <a:ext uri="{FF2B5EF4-FFF2-40B4-BE49-F238E27FC236}">
                <a16:creationId xmlns:a16="http://schemas.microsoft.com/office/drawing/2014/main" id="{F5461994-9919-6CB0-0707-20EC63D2D962}"/>
              </a:ext>
            </a:extLst>
          </p:cNvPr>
          <p:cNvSpPr txBox="1"/>
          <p:nvPr/>
        </p:nvSpPr>
        <p:spPr>
          <a:xfrm>
            <a:off x="877918" y="3581459"/>
            <a:ext cx="10247282" cy="1569660"/>
          </a:xfrm>
          <a:prstGeom prst="rect">
            <a:avLst/>
          </a:prstGeom>
          <a:noFill/>
        </p:spPr>
        <p:txBody>
          <a:bodyPr wrap="square" lIns="91440" tIns="45720" rIns="91440" bIns="45720" rtlCol="0" anchor="t">
            <a:spAutoFit/>
          </a:bodyPr>
          <a:lstStyle/>
          <a:p>
            <a:r>
              <a:rPr lang="en-US" sz="2000" b="1">
                <a:solidFill>
                  <a:schemeClr val="bg1"/>
                </a:solidFill>
                <a:latin typeface="Neue Haas Grotesk Text Pro"/>
              </a:rPr>
              <a:t>Dawn Stanley  </a:t>
            </a:r>
            <a:r>
              <a:rPr lang="en-US" sz="2000">
                <a:solidFill>
                  <a:schemeClr val="bg1"/>
                </a:solidFill>
                <a:latin typeface="Neue Haas Grotesk Text Pro"/>
              </a:rPr>
              <a:t>serves as the Financial Analyst II for ORSP. She is responsible for</a:t>
            </a:r>
            <a:r>
              <a:rPr lang="en-US" sz="2000">
                <a:solidFill>
                  <a:schemeClr val="bg1"/>
                </a:solidFill>
                <a:latin typeface="Neue Haas Grotesk Text Pro"/>
                <a:cs typeface="Times New Roman"/>
              </a:rPr>
              <a:t> monitoring financials relating to sponsored awards, F&amp;A, fringe benefits, and general accounting for the division.</a:t>
            </a:r>
            <a:r>
              <a:rPr lang="en-US" sz="1200">
                <a:solidFill>
                  <a:schemeClr val="bg1"/>
                </a:solidFill>
                <a:latin typeface="Times New Roman"/>
                <a:cs typeface="Times New Roman"/>
              </a:rPr>
              <a:t> </a:t>
            </a:r>
          </a:p>
          <a:p>
            <a:endParaRPr lang="en-US" sz="1200">
              <a:solidFill>
                <a:schemeClr val="bg1"/>
              </a:solidFill>
              <a:latin typeface="Times New Roman"/>
              <a:cs typeface="Times New Roman"/>
            </a:endParaRPr>
          </a:p>
          <a:p>
            <a:endParaRPr lang="en-US" sz="1200">
              <a:solidFill>
                <a:schemeClr val="bg1"/>
              </a:solidFill>
              <a:latin typeface="Times New Roman"/>
              <a:cs typeface="Times New Roman"/>
            </a:endParaRPr>
          </a:p>
          <a:p>
            <a:endParaRPr lang="en-US" sz="1200">
              <a:solidFill>
                <a:schemeClr val="bg1"/>
              </a:solidFill>
              <a:latin typeface="Times New Roman"/>
              <a:cs typeface="Times New Roman"/>
            </a:endParaRPr>
          </a:p>
        </p:txBody>
      </p:sp>
      <p:pic>
        <p:nvPicPr>
          <p:cNvPr id="7" name="Picture 6" descr="A black background with white text&#10;&#10;Description automatically generated">
            <a:extLst>
              <a:ext uri="{FF2B5EF4-FFF2-40B4-BE49-F238E27FC236}">
                <a16:creationId xmlns:a16="http://schemas.microsoft.com/office/drawing/2014/main" id="{E911289E-923B-BBE0-A7C1-7418EADC83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465877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95A59-9E83-B511-022D-3FE01C1C9C0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AB761FB-A024-A760-BB28-9C0A5069EF8E}"/>
              </a:ext>
            </a:extLst>
          </p:cNvPr>
          <p:cNvSpPr txBox="1">
            <a:spLocks/>
          </p:cNvSpPr>
          <p:nvPr/>
        </p:nvSpPr>
        <p:spPr>
          <a:xfrm>
            <a:off x="11336032" y="6292970"/>
            <a:ext cx="565029" cy="565029"/>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8051EC49-675D-90F7-E5DF-240375184C41}"/>
              </a:ext>
            </a:extLst>
          </p:cNvPr>
          <p:cNvGraphicFramePr>
            <a:graphicFrameLocks noGrp="1"/>
          </p:cNvGraphicFramePr>
          <p:nvPr>
            <p:extLst>
              <p:ext uri="{D42A27DB-BD31-4B8C-83A1-F6EECF244321}">
                <p14:modId xmlns:p14="http://schemas.microsoft.com/office/powerpoint/2010/main" val="3694817862"/>
              </p:ext>
            </p:extLst>
          </p:nvPr>
        </p:nvGraphicFramePr>
        <p:xfrm>
          <a:off x="195714" y="251873"/>
          <a:ext cx="11800571" cy="6332869"/>
        </p:xfrm>
        <a:graphic>
          <a:graphicData uri="http://schemas.openxmlformats.org/drawingml/2006/table">
            <a:tbl>
              <a:tblPr/>
              <a:tblGrid>
                <a:gridCol w="5115393">
                  <a:extLst>
                    <a:ext uri="{9D8B030D-6E8A-4147-A177-3AD203B41FA5}">
                      <a16:colId xmlns:a16="http://schemas.microsoft.com/office/drawing/2014/main" val="3341955225"/>
                    </a:ext>
                  </a:extLst>
                </a:gridCol>
                <a:gridCol w="6685178">
                  <a:extLst>
                    <a:ext uri="{9D8B030D-6E8A-4147-A177-3AD203B41FA5}">
                      <a16:colId xmlns:a16="http://schemas.microsoft.com/office/drawing/2014/main" val="2426420254"/>
                    </a:ext>
                  </a:extLst>
                </a:gridCol>
              </a:tblGrid>
              <a:tr h="36749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3287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a:t>
                      </a:r>
                      <a:r>
                        <a:rPr lang="en-US" sz="2000" b="0" i="0" u="none" strike="noStrike" noProof="0">
                          <a:effectLst/>
                          <a:latin typeface="Neue Haas Grotesk Text Pro"/>
                        </a:rPr>
                        <a:t> ORSP</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Dawn Stanley</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Facilities &amp; Administration (F&amp;A) Costs</a:t>
                      </a:r>
                    </a:p>
                    <a:p>
                      <a:pPr marL="0" marR="0" lvl="0" indent="0" algn="l" defTabSz="914400" rtl="0" eaLnBrk="1" fontAlgn="b" latinLnBrk="0" hangingPunct="1">
                        <a:lnSpc>
                          <a:spcPct val="100000"/>
                        </a:lnSpc>
                        <a:spcBef>
                          <a:spcPts val="0"/>
                        </a:spcBef>
                        <a:spcAft>
                          <a:spcPts val="0"/>
                        </a:spcAft>
                        <a:buClrTx/>
                        <a:buSzTx/>
                        <a:buFontTx/>
                        <a:buNone/>
                        <a:tabLst/>
                        <a:defRPr/>
                      </a:pPr>
                      <a:endParaRPr lang="en-US" sz="2000" b="0" i="0" u="none" strike="noStrike">
                        <a:solidFill>
                          <a:srgbClr val="000000"/>
                        </a:solidFill>
                        <a:effectLst/>
                        <a:latin typeface="Neue Haas Grotesk Text Pro" panose="020B0504020202020204" pitchFamily="34" charset="77"/>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194373">
                <a:tc gridSpan="2">
                  <a:txBody>
                    <a:bodyPr/>
                    <a:lstStyle/>
                    <a:p>
                      <a:pPr marL="0" marR="0" lvl="0" indent="0" algn="l" rtl="0" eaLnBrk="1" fontAlgn="b"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a:t>
                      </a:r>
                    </a:p>
                    <a:p>
                      <a:pPr marL="0" marR="0" lvl="0" indent="0" algn="l" defTabSz="914400" rtl="0" eaLnBrk="1" fontAlgn="b" latinLnBrk="0" hangingPunct="1">
                        <a:lnSpc>
                          <a:spcPct val="100000"/>
                        </a:lnSpc>
                        <a:spcBef>
                          <a:spcPts val="0"/>
                        </a:spcBef>
                        <a:spcAft>
                          <a:spcPts val="0"/>
                        </a:spcAft>
                        <a:buClrTx/>
                        <a:buSzTx/>
                        <a:buFontTx/>
                        <a:buNone/>
                        <a:tabLst/>
                        <a:defRPr/>
                      </a:pPr>
                      <a:endParaRPr lang="en-US" sz="2000" b="0" i="0" u="none" strike="noStrike">
                        <a:solidFill>
                          <a:srgbClr val="000000"/>
                        </a:solidFill>
                        <a:effectLst/>
                        <a:latin typeface="Neue Haas Grotesk Text Pro"/>
                      </a:endParaRPr>
                    </a:p>
                    <a:p>
                      <a:pPr marL="285750" lvl="0" indent="-285750">
                        <a:buFont typeface="Arial" panose="020B0604020202020204" pitchFamily="34" charset="0"/>
                        <a:buChar char="•"/>
                      </a:pPr>
                      <a:r>
                        <a:rPr lang="en-US" sz="2000" kern="1200">
                          <a:solidFill>
                            <a:schemeClr val="tx1"/>
                          </a:solidFill>
                          <a:effectLst/>
                          <a:latin typeface="Neue Haas Grotesk Text Pro"/>
                          <a:ea typeface="+mn-ea"/>
                          <a:cs typeface="+mn-cs"/>
                        </a:rPr>
                        <a:t>An audit occurs every 2–4 years w/ the Department of Defense Office of Naval Research</a:t>
                      </a:r>
                    </a:p>
                    <a:p>
                      <a:pPr marL="285750" lvl="0" indent="-285750">
                        <a:buFont typeface="Arial" panose="020B0604020202020204" pitchFamily="34" charset="0"/>
                        <a:buChar char="•"/>
                      </a:pPr>
                      <a:r>
                        <a:rPr lang="en-US" sz="2000" b="1" kern="1200">
                          <a:solidFill>
                            <a:schemeClr val="tx1"/>
                          </a:solidFill>
                          <a:effectLst/>
                          <a:latin typeface="Neue Haas Grotesk Text Pro"/>
                          <a:ea typeface="+mn-ea"/>
                          <a:cs typeface="+mn-cs"/>
                        </a:rPr>
                        <a:t>Facilities</a:t>
                      </a:r>
                      <a:r>
                        <a:rPr lang="en-US" sz="2000" kern="1200">
                          <a:solidFill>
                            <a:schemeClr val="tx1"/>
                          </a:solidFill>
                          <a:effectLst/>
                          <a:latin typeface="Neue Haas Grotesk Text Pro"/>
                          <a:ea typeface="+mn-ea"/>
                          <a:cs typeface="+mn-cs"/>
                        </a:rPr>
                        <a:t> costs include: Building security, Building maintenance, utilities, equipment depreciation and building depreciation.</a:t>
                      </a:r>
                    </a:p>
                    <a:p>
                      <a:pPr marL="285750" lvl="0" indent="-285750">
                        <a:buFont typeface="Arial" panose="020B0604020202020204" pitchFamily="34" charset="0"/>
                        <a:buChar char="•"/>
                      </a:pPr>
                      <a:r>
                        <a:rPr lang="en-US" sz="2000" b="1" kern="1200">
                          <a:solidFill>
                            <a:schemeClr val="tx1"/>
                          </a:solidFill>
                          <a:effectLst/>
                          <a:latin typeface="Neue Haas Grotesk Text Pro"/>
                          <a:ea typeface="+mn-ea"/>
                          <a:cs typeface="+mn-cs"/>
                        </a:rPr>
                        <a:t>Administration</a:t>
                      </a:r>
                      <a:r>
                        <a:rPr lang="en-US" sz="2000" kern="1200">
                          <a:solidFill>
                            <a:schemeClr val="tx1"/>
                          </a:solidFill>
                          <a:effectLst/>
                          <a:latin typeface="Neue Haas Grotesk Text Pro"/>
                          <a:ea typeface="+mn-ea"/>
                          <a:cs typeface="+mn-cs"/>
                        </a:rPr>
                        <a:t> costs include: HR, budgeting, payroll, pre &amp; post award, and departmental administration.</a:t>
                      </a:r>
                    </a:p>
                    <a:p>
                      <a:pPr marL="285750" lvl="0" indent="-285750">
                        <a:buFont typeface="Arial" panose="020B0604020202020204" pitchFamily="34" charset="0"/>
                        <a:buChar char="•"/>
                      </a:pPr>
                      <a:endParaRPr lang="en-US" sz="2000" kern="1200">
                        <a:solidFill>
                          <a:schemeClr val="tx1"/>
                        </a:solidFill>
                        <a:effectLst/>
                        <a:latin typeface="Neue Haas Grotesk Text Pro"/>
                        <a:ea typeface="+mn-ea"/>
                        <a:cs typeface="+mn-cs"/>
                      </a:endParaRPr>
                    </a:p>
                    <a:p>
                      <a:pPr marL="285750" lvl="0" indent="-285750">
                        <a:buFont typeface="Arial" panose="020B0604020202020204" pitchFamily="34" charset="0"/>
                        <a:buChar char="•"/>
                      </a:pPr>
                      <a:r>
                        <a:rPr lang="en-US" sz="2000" kern="1200">
                          <a:solidFill>
                            <a:schemeClr val="tx1"/>
                          </a:solidFill>
                          <a:effectLst/>
                          <a:latin typeface="Neue Haas Grotesk Text Pro"/>
                          <a:ea typeface="+mn-ea"/>
                          <a:cs typeface="+mn-cs"/>
                        </a:rPr>
                        <a:t>Current rates are for </a:t>
                      </a:r>
                    </a:p>
                    <a:p>
                      <a:pPr marL="0" lvl="0" indent="0">
                        <a:buNone/>
                      </a:pPr>
                      <a:r>
                        <a:rPr lang="en-US" sz="2000" kern="1200">
                          <a:solidFill>
                            <a:schemeClr val="tx1"/>
                          </a:solidFill>
                          <a:effectLst/>
                          <a:latin typeface="Neue Haas Grotesk Text Pro"/>
                          <a:ea typeface="+mn-ea"/>
                          <a:cs typeface="+mn-cs"/>
                        </a:rPr>
                        <a:t>Research full rate                       51.5% (on campus)</a:t>
                      </a:r>
                      <a:endParaRPr lang="en-US"/>
                    </a:p>
                    <a:p>
                      <a:pPr marL="0" lvl="0" indent="0">
                        <a:buNone/>
                      </a:pPr>
                      <a:r>
                        <a:rPr lang="en-US" sz="2000" kern="1200">
                          <a:solidFill>
                            <a:schemeClr val="tx1"/>
                          </a:solidFill>
                          <a:effectLst/>
                          <a:latin typeface="Neue Haas Grotesk Text Pro"/>
                          <a:ea typeface="+mn-ea"/>
                          <a:cs typeface="+mn-cs"/>
                        </a:rPr>
                        <a:t>                                                     26% (off campus capped) </a:t>
                      </a:r>
                      <a:endParaRPr lang="en-US"/>
                    </a:p>
                    <a:p>
                      <a:pPr marL="0" lvl="0" indent="0">
                        <a:buNone/>
                      </a:pPr>
                      <a:r>
                        <a:rPr lang="en-US" sz="2000" kern="1200">
                          <a:solidFill>
                            <a:schemeClr val="tx1"/>
                          </a:solidFill>
                          <a:effectLst/>
                          <a:latin typeface="Neue Haas Grotesk Text Pro"/>
                          <a:ea typeface="+mn-ea"/>
                          <a:cs typeface="+mn-cs"/>
                        </a:rPr>
                        <a:t>Sponsored Instruction              42.6%; </a:t>
                      </a:r>
                      <a:endParaRPr lang="en-US"/>
                    </a:p>
                    <a:p>
                      <a:pPr marL="0" lvl="0" indent="0">
                        <a:buNone/>
                      </a:pPr>
                      <a:r>
                        <a:rPr lang="en-US" sz="2000" kern="1200">
                          <a:solidFill>
                            <a:schemeClr val="tx1"/>
                          </a:solidFill>
                          <a:effectLst/>
                          <a:latin typeface="Neue Haas Grotesk Text Pro"/>
                          <a:ea typeface="+mn-ea"/>
                          <a:cs typeface="+mn-cs"/>
                        </a:rPr>
                        <a:t>Other Sponsored Agreements 31.4%</a:t>
                      </a:r>
                      <a:endParaRPr lang="en-US"/>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876949">
                <a:tc grid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cs typeface="Arial"/>
                        </a:rPr>
                        <a:t>Want to Learn More?        </a:t>
                      </a:r>
                      <a:r>
                        <a:rPr lang="en-US" sz="2000" kern="1200">
                          <a:solidFill>
                            <a:schemeClr val="tx1"/>
                          </a:solidFill>
                          <a:effectLst/>
                          <a:latin typeface="Neue Haas Grotesk Text Pro"/>
                          <a:ea typeface="+mn-ea"/>
                          <a:cs typeface="+mn-cs"/>
                          <a:hlinkClick r:id="rId4"/>
                        </a:rPr>
                        <a:t>F&amp;A rates, Agreements &amp; Audit Reports</a:t>
                      </a:r>
                      <a:endParaRPr lang="en-US" sz="2000" kern="1200">
                        <a:solidFill>
                          <a:schemeClr val="tx1"/>
                        </a:solidFill>
                        <a:effectLst/>
                        <a:latin typeface="Neue Haas Grotesk Text Pro"/>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975896690"/>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C546-CA14-3209-9300-E849880C80E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0B5482-F04F-EF12-8098-EEC1BD4F82E9}"/>
              </a:ext>
            </a:extLst>
          </p:cNvPr>
          <p:cNvSpPr txBox="1">
            <a:spLocks/>
          </p:cNvSpPr>
          <p:nvPr/>
        </p:nvSpPr>
        <p:spPr>
          <a:xfrm>
            <a:off x="11336032" y="6292970"/>
            <a:ext cx="565029" cy="565029"/>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113BC588-7EA5-9B86-A2E9-05F6C47BCA7D}"/>
              </a:ext>
            </a:extLst>
          </p:cNvPr>
          <p:cNvGraphicFramePr>
            <a:graphicFrameLocks noGrp="1"/>
          </p:cNvGraphicFramePr>
          <p:nvPr>
            <p:extLst>
              <p:ext uri="{D42A27DB-BD31-4B8C-83A1-F6EECF244321}">
                <p14:modId xmlns:p14="http://schemas.microsoft.com/office/powerpoint/2010/main" val="2515440647"/>
              </p:ext>
            </p:extLst>
          </p:nvPr>
        </p:nvGraphicFramePr>
        <p:xfrm>
          <a:off x="195714" y="251873"/>
          <a:ext cx="11800571" cy="5473402"/>
        </p:xfrm>
        <a:graphic>
          <a:graphicData uri="http://schemas.openxmlformats.org/drawingml/2006/table">
            <a:tbl>
              <a:tblPr/>
              <a:tblGrid>
                <a:gridCol w="5115393">
                  <a:extLst>
                    <a:ext uri="{9D8B030D-6E8A-4147-A177-3AD203B41FA5}">
                      <a16:colId xmlns:a16="http://schemas.microsoft.com/office/drawing/2014/main" val="3341955225"/>
                    </a:ext>
                  </a:extLst>
                </a:gridCol>
                <a:gridCol w="6685178">
                  <a:extLst>
                    <a:ext uri="{9D8B030D-6E8A-4147-A177-3AD203B41FA5}">
                      <a16:colId xmlns:a16="http://schemas.microsoft.com/office/drawing/2014/main" val="2426420254"/>
                    </a:ext>
                  </a:extLst>
                </a:gridCol>
              </a:tblGrid>
              <a:tr h="36749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3287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a:t>
                      </a:r>
                      <a:r>
                        <a:rPr lang="en-US" sz="2000" b="0" i="0" u="none" strike="noStrike" noProof="0">
                          <a:effectLst/>
                          <a:latin typeface="Neue Haas Grotesk Text Pro"/>
                        </a:rPr>
                        <a:t> ORSP</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Corinne Lengsfeld</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Facilities &amp; Administration (F&amp;A) Costs</a:t>
                      </a:r>
                    </a:p>
                    <a:p>
                      <a:pPr marL="0" marR="0" lvl="0" indent="0" algn="l" defTabSz="914400" rtl="0" eaLnBrk="1" fontAlgn="b" latinLnBrk="0" hangingPunct="1">
                        <a:lnSpc>
                          <a:spcPct val="100000"/>
                        </a:lnSpc>
                        <a:spcBef>
                          <a:spcPts val="0"/>
                        </a:spcBef>
                        <a:spcAft>
                          <a:spcPts val="0"/>
                        </a:spcAft>
                        <a:buClrTx/>
                        <a:buSzTx/>
                        <a:buFontTx/>
                        <a:buNone/>
                        <a:tabLst/>
                        <a:defRPr/>
                      </a:pPr>
                      <a:endParaRPr lang="en-US" sz="2000" b="0" i="0" u="none" strike="noStrike">
                        <a:solidFill>
                          <a:srgbClr val="000000"/>
                        </a:solidFill>
                        <a:effectLst/>
                        <a:latin typeface="Neue Haas Grotesk Text Pro" panose="020B0504020202020204" pitchFamily="34" charset="77"/>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194373">
                <a:tc gridSpan="2">
                  <a:txBody>
                    <a:bodyPr/>
                    <a:lstStyle/>
                    <a:p>
                      <a:pPr marL="0" marR="0" lvl="0" indent="0" algn="l" rtl="0" eaLnBrk="1" fontAlgn="b"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a:t>
                      </a:r>
                    </a:p>
                    <a:p>
                      <a:pPr marL="0" marR="0" lvl="0" indent="0" algn="l" defTabSz="914400" rtl="0" eaLnBrk="1" fontAlgn="b" latinLnBrk="0" hangingPunct="1">
                        <a:lnSpc>
                          <a:spcPct val="100000"/>
                        </a:lnSpc>
                        <a:spcBef>
                          <a:spcPts val="0"/>
                        </a:spcBef>
                        <a:spcAft>
                          <a:spcPts val="0"/>
                        </a:spcAft>
                        <a:buClrTx/>
                        <a:buSzTx/>
                        <a:buFontTx/>
                        <a:buNone/>
                        <a:tabLst/>
                        <a:defRPr/>
                      </a:pPr>
                      <a:endParaRPr lang="en-US" sz="2000" b="0" i="0" u="none" strike="noStrike">
                        <a:solidFill>
                          <a:srgbClr val="000000"/>
                        </a:solidFill>
                        <a:effectLst/>
                        <a:latin typeface="Neue Haas Grotesk Text Pro"/>
                      </a:endParaRPr>
                    </a:p>
                    <a:p>
                      <a:pPr marL="285750" lvl="0" indent="-285750">
                        <a:buFont typeface="Arial" panose="020B0604020202020204" pitchFamily="34" charset="0"/>
                        <a:buChar char="•"/>
                      </a:pPr>
                      <a:r>
                        <a:rPr lang="en-US" sz="2000" kern="1200">
                          <a:solidFill>
                            <a:schemeClr val="tx1"/>
                          </a:solidFill>
                          <a:effectLst/>
                          <a:latin typeface="Neue Haas Grotesk Text Pro"/>
                          <a:ea typeface="+mn-ea"/>
                          <a:cs typeface="+mn-cs"/>
                        </a:rPr>
                        <a:t>We use our federally negotiated F&amp;A rate unless  a different rate  is publicly announced </a:t>
                      </a:r>
                    </a:p>
                    <a:p>
                      <a:pPr marL="285750" lvl="0" indent="-285750">
                        <a:buFont typeface="Arial" panose="020B0604020202020204" pitchFamily="34" charset="0"/>
                        <a:buChar char="•"/>
                      </a:pPr>
                      <a:r>
                        <a:rPr lang="en-US" sz="2000" kern="1200">
                          <a:solidFill>
                            <a:schemeClr val="tx1"/>
                          </a:solidFill>
                          <a:effectLst/>
                          <a:latin typeface="Neue Haas Grotesk Text Pro"/>
                          <a:ea typeface="+mn-ea"/>
                          <a:cs typeface="+mn-cs"/>
                        </a:rPr>
                        <a:t>Sponsors with lower F&amp;A maybe not be eligible for postdoc matching, tuition matching, </a:t>
                      </a:r>
                      <a:r>
                        <a:rPr lang="en-US" sz="2000" kern="1200" err="1">
                          <a:solidFill>
                            <a:schemeClr val="tx1"/>
                          </a:solidFill>
                          <a:effectLst/>
                          <a:latin typeface="Neue Haas Grotesk Text Pro"/>
                          <a:ea typeface="+mn-ea"/>
                          <a:cs typeface="+mn-cs"/>
                        </a:rPr>
                        <a:t>etc</a:t>
                      </a:r>
                      <a:endParaRPr lang="en-US" sz="2000" kern="1200">
                        <a:solidFill>
                          <a:schemeClr val="tx1"/>
                        </a:solidFill>
                        <a:effectLst/>
                        <a:latin typeface="Neue Haas Grotesk Text Pro"/>
                        <a:ea typeface="+mn-ea"/>
                        <a:cs typeface="+mn-cs"/>
                      </a:endParaRPr>
                    </a:p>
                    <a:p>
                      <a:pPr marL="285750" lvl="0" indent="-285750">
                        <a:buFont typeface="Arial" panose="020B0604020202020204" pitchFamily="34" charset="0"/>
                        <a:buChar char="•"/>
                      </a:pPr>
                      <a:r>
                        <a:rPr lang="en-US" sz="2000" kern="1200">
                          <a:solidFill>
                            <a:schemeClr val="tx1"/>
                          </a:solidFill>
                          <a:effectLst/>
                          <a:latin typeface="Neue Haas Grotesk Text Pro"/>
                          <a:ea typeface="+mn-ea"/>
                          <a:cs typeface="+mn-cs"/>
                        </a:rPr>
                        <a:t>When a sponsor does not allow F&amp;A then direct billing of grant support in the division is required.</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876949">
                <a:tc grid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cs typeface="Arial"/>
                        </a:rPr>
                        <a:t>Want to Learn More?        </a:t>
                      </a:r>
                      <a:r>
                        <a:rPr lang="en-US" sz="2000" kern="1200">
                          <a:solidFill>
                            <a:schemeClr val="tx1"/>
                          </a:solidFill>
                          <a:effectLst/>
                          <a:latin typeface="Neue Haas Grotesk Text Pro"/>
                          <a:ea typeface="+mn-ea"/>
                          <a:cs typeface="+mn-cs"/>
                          <a:hlinkClick r:id="rId4"/>
                        </a:rPr>
                        <a:t>F&amp;A rates, Agreements &amp; Audit Reports</a:t>
                      </a:r>
                      <a:endParaRPr lang="en-US" sz="2000" kern="1200">
                        <a:solidFill>
                          <a:schemeClr val="tx1"/>
                        </a:solidFill>
                        <a:effectLst/>
                        <a:latin typeface="Neue Haas Grotesk Text Pro"/>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3548822475"/>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81A664-4051-8A48-6729-75CD7CC61724}"/>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6966DA3-7D31-7CE8-C4EF-C7A515E28F60}"/>
              </a:ext>
            </a:extLst>
          </p:cNvPr>
          <p:cNvSpPr txBox="1"/>
          <p:nvPr/>
        </p:nvSpPr>
        <p:spPr>
          <a:xfrm>
            <a:off x="877918" y="2598003"/>
            <a:ext cx="10247282" cy="830997"/>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Intellectual Property</a:t>
            </a:r>
            <a:endParaRPr lang="en-US" sz="4800" b="1">
              <a:solidFill>
                <a:schemeClr val="bg1"/>
              </a:solidFill>
              <a:latin typeface="Neue Haas Grotesk Text Pro" panose="020B0504020202020204" pitchFamily="34" charset="77"/>
            </a:endParaRPr>
          </a:p>
        </p:txBody>
      </p:sp>
      <p:sp>
        <p:nvSpPr>
          <p:cNvPr id="5" name="TextBox 4">
            <a:extLst>
              <a:ext uri="{FF2B5EF4-FFF2-40B4-BE49-F238E27FC236}">
                <a16:creationId xmlns:a16="http://schemas.microsoft.com/office/drawing/2014/main" id="{F5461994-9919-6CB0-0707-20EC63D2D962}"/>
              </a:ext>
            </a:extLst>
          </p:cNvPr>
          <p:cNvSpPr txBox="1"/>
          <p:nvPr/>
        </p:nvSpPr>
        <p:spPr>
          <a:xfrm>
            <a:off x="877918" y="3581459"/>
            <a:ext cx="10247282" cy="1631216"/>
          </a:xfrm>
          <a:prstGeom prst="rect">
            <a:avLst/>
          </a:prstGeom>
          <a:noFill/>
        </p:spPr>
        <p:txBody>
          <a:bodyPr wrap="square" lIns="91440" tIns="45720" rIns="91440" bIns="45720" rtlCol="0" anchor="t">
            <a:spAutoFit/>
          </a:bodyPr>
          <a:lstStyle/>
          <a:p>
            <a:r>
              <a:rPr lang="en-US" sz="2000">
                <a:solidFill>
                  <a:schemeClr val="bg1"/>
                </a:solidFill>
                <a:ea typeface="+mn-lt"/>
                <a:cs typeface="+mn-lt"/>
              </a:rPr>
              <a:t>The </a:t>
            </a:r>
            <a:r>
              <a:rPr lang="en-US" sz="2000" b="0" i="0">
                <a:solidFill>
                  <a:schemeClr val="bg1"/>
                </a:solidFill>
                <a:effectLst/>
                <a:ea typeface="+mn-lt"/>
                <a:cs typeface="+mn-lt"/>
              </a:rPr>
              <a:t>Office of Intellectual Property and Technology Transfer</a:t>
            </a:r>
            <a:r>
              <a:rPr lang="en-US" sz="2000">
                <a:solidFill>
                  <a:schemeClr val="bg1"/>
                </a:solidFill>
                <a:ea typeface="+mn-lt"/>
                <a:cs typeface="+mn-lt"/>
              </a:rPr>
              <a:t> (OIPTT) is led by SVP, Corinne Lengsfeld and staffed by Research Agreements Officer Art Saltarelli and IP Operations Specialist Angela Duggan</a:t>
            </a:r>
            <a:r>
              <a:rPr lang="en-US" sz="2000" b="0" i="0">
                <a:solidFill>
                  <a:schemeClr val="bg1"/>
                </a:solidFill>
                <a:effectLst/>
                <a:ea typeface="+mn-lt"/>
                <a:cs typeface="+mn-lt"/>
              </a:rPr>
              <a:t>.</a:t>
            </a:r>
            <a:r>
              <a:rPr lang="en-US" sz="2000">
                <a:solidFill>
                  <a:schemeClr val="bg1"/>
                </a:solidFill>
                <a:ea typeface="+mn-lt"/>
                <a:cs typeface="+mn-lt"/>
              </a:rPr>
              <a:t> Together</a:t>
            </a:r>
            <a:r>
              <a:rPr lang="en-US" sz="2000" b="0" i="0">
                <a:solidFill>
                  <a:schemeClr val="bg1"/>
                </a:solidFill>
                <a:effectLst/>
                <a:ea typeface="+mn-lt"/>
                <a:cs typeface="+mn-lt"/>
              </a:rPr>
              <a:t>, the </a:t>
            </a:r>
            <a:r>
              <a:rPr lang="en-US" sz="2000">
                <a:solidFill>
                  <a:schemeClr val="bg1"/>
                </a:solidFill>
                <a:ea typeface="+mn-lt"/>
                <a:cs typeface="+mn-lt"/>
              </a:rPr>
              <a:t>team supports the </a:t>
            </a:r>
            <a:r>
              <a:rPr lang="en-US" sz="2000" b="0" i="0">
                <a:solidFill>
                  <a:schemeClr val="bg1"/>
                </a:solidFill>
                <a:effectLst/>
                <a:ea typeface="+mn-lt"/>
                <a:cs typeface="+mn-lt"/>
              </a:rPr>
              <a:t>DU research community </a:t>
            </a:r>
            <a:r>
              <a:rPr lang="en-US" sz="2000">
                <a:solidFill>
                  <a:schemeClr val="bg1"/>
                </a:solidFill>
                <a:ea typeface="+mn-lt"/>
                <a:cs typeface="+mn-lt"/>
              </a:rPr>
              <a:t>in matters related to </a:t>
            </a:r>
            <a:r>
              <a:rPr lang="en-US" sz="2000" b="0" i="0">
                <a:solidFill>
                  <a:schemeClr val="bg1"/>
                </a:solidFill>
                <a:effectLst/>
                <a:ea typeface="+mn-lt"/>
                <a:cs typeface="+mn-lt"/>
              </a:rPr>
              <a:t>intellectual property ownership and protection, research-related agreement drafting and </a:t>
            </a:r>
            <a:r>
              <a:rPr lang="en-US" sz="2000">
                <a:solidFill>
                  <a:schemeClr val="bg1"/>
                </a:solidFill>
                <a:ea typeface="+mn-lt"/>
                <a:cs typeface="+mn-lt"/>
              </a:rPr>
              <a:t>negotiation</a:t>
            </a:r>
            <a:r>
              <a:rPr lang="en-US" sz="2000" b="0" i="0">
                <a:solidFill>
                  <a:schemeClr val="bg1"/>
                </a:solidFill>
                <a:effectLst/>
                <a:ea typeface="+mn-lt"/>
                <a:cs typeface="+mn-lt"/>
              </a:rPr>
              <a:t>, and </a:t>
            </a:r>
            <a:r>
              <a:rPr lang="en-US" sz="2000">
                <a:solidFill>
                  <a:schemeClr val="bg1"/>
                </a:solidFill>
                <a:ea typeface="+mn-lt"/>
                <a:cs typeface="+mn-lt"/>
              </a:rPr>
              <a:t>the translation of </a:t>
            </a:r>
            <a:r>
              <a:rPr lang="en-US" sz="2000" b="0" i="0">
                <a:solidFill>
                  <a:schemeClr val="bg1"/>
                </a:solidFill>
                <a:effectLst/>
                <a:ea typeface="+mn-lt"/>
                <a:cs typeface="+mn-lt"/>
              </a:rPr>
              <a:t>DU innovations into public </a:t>
            </a:r>
            <a:r>
              <a:rPr lang="en-US" sz="2000">
                <a:solidFill>
                  <a:schemeClr val="bg1"/>
                </a:solidFill>
                <a:ea typeface="+mn-lt"/>
                <a:cs typeface="+mn-lt"/>
              </a:rPr>
              <a:t>benefit</a:t>
            </a:r>
            <a:r>
              <a:rPr lang="en-US" sz="2000" b="0" i="0">
                <a:solidFill>
                  <a:schemeClr val="bg1"/>
                </a:solidFill>
                <a:effectLst/>
                <a:ea typeface="+mn-lt"/>
                <a:cs typeface="+mn-lt"/>
              </a:rPr>
              <a:t>.</a:t>
            </a:r>
            <a:endParaRPr lang="en-US">
              <a:solidFill>
                <a:schemeClr val="bg1"/>
              </a:solidFill>
              <a:ea typeface="+mn-lt"/>
              <a:cs typeface="+mn-lt"/>
            </a:endParaRPr>
          </a:p>
        </p:txBody>
      </p:sp>
      <p:pic>
        <p:nvPicPr>
          <p:cNvPr id="7" name="Picture 6" descr="A black background with white text&#10;&#10;Description automatically generated">
            <a:extLst>
              <a:ext uri="{FF2B5EF4-FFF2-40B4-BE49-F238E27FC236}">
                <a16:creationId xmlns:a16="http://schemas.microsoft.com/office/drawing/2014/main" id="{E911289E-923B-BBE0-A7C1-7418EADC83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874698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355AB-015C-51BE-0959-7612432DCD2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CBE145A-1559-FA88-05BC-208FB8ACFA6E}"/>
              </a:ext>
            </a:extLst>
          </p:cNvPr>
          <p:cNvSpPr txBox="1">
            <a:spLocks/>
          </p:cNvSpPr>
          <p:nvPr/>
        </p:nvSpPr>
        <p:spPr>
          <a:xfrm>
            <a:off x="11336032" y="6292970"/>
            <a:ext cx="565029" cy="565029"/>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C969FE02-76E6-74E7-5CE9-B5B325214F12}"/>
              </a:ext>
            </a:extLst>
          </p:cNvPr>
          <p:cNvGraphicFramePr>
            <a:graphicFrameLocks noGrp="1"/>
          </p:cNvGraphicFramePr>
          <p:nvPr>
            <p:extLst>
              <p:ext uri="{D42A27DB-BD31-4B8C-83A1-F6EECF244321}">
                <p14:modId xmlns:p14="http://schemas.microsoft.com/office/powerpoint/2010/main" val="887280602"/>
              </p:ext>
            </p:extLst>
          </p:nvPr>
        </p:nvGraphicFramePr>
        <p:xfrm>
          <a:off x="195714" y="251873"/>
          <a:ext cx="11800571" cy="5547360"/>
        </p:xfrm>
        <a:graphic>
          <a:graphicData uri="http://schemas.openxmlformats.org/drawingml/2006/table">
            <a:tbl>
              <a:tblPr/>
              <a:tblGrid>
                <a:gridCol w="5115393">
                  <a:extLst>
                    <a:ext uri="{9D8B030D-6E8A-4147-A177-3AD203B41FA5}">
                      <a16:colId xmlns:a16="http://schemas.microsoft.com/office/drawing/2014/main" val="3341955225"/>
                    </a:ext>
                  </a:extLst>
                </a:gridCol>
                <a:gridCol w="6685178">
                  <a:extLst>
                    <a:ext uri="{9D8B030D-6E8A-4147-A177-3AD203B41FA5}">
                      <a16:colId xmlns:a16="http://schemas.microsoft.com/office/drawing/2014/main" val="2426420254"/>
                    </a:ext>
                  </a:extLst>
                </a:gridCol>
              </a:tblGrid>
              <a:tr h="36749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3287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a:t>
                      </a:r>
                      <a:r>
                        <a:rPr lang="en-US" sz="2000" b="0" i="0" u="none" strike="noStrike" noProof="0">
                          <a:effectLst/>
                          <a:latin typeface="Neue Haas Grotesk Text Pro"/>
                        </a:rPr>
                        <a:t> OIPTT</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Angela Duggan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Working with OIPTT to Manage Your Inventions, Innovations &amp; Creative Works</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194373">
                <a:tc gridSpan="2">
                  <a:txBody>
                    <a:bodyPr/>
                    <a:lstStyle/>
                    <a:p>
                      <a:pPr marL="0" marR="0" lvl="0" indent="0" algn="l" rtl="0" eaLnBrk="1" fontAlgn="b" latinLnBrk="0" hangingPunct="1">
                        <a:lnSpc>
                          <a:spcPct val="100000"/>
                        </a:lnSpc>
                        <a:spcBef>
                          <a:spcPts val="0"/>
                        </a:spcBef>
                        <a:spcAft>
                          <a:spcPts val="0"/>
                        </a:spcAft>
                        <a:buClrTx/>
                        <a:buSzTx/>
                        <a:buFontTx/>
                        <a:buNone/>
                      </a:pPr>
                      <a:r>
                        <a:rPr lang="en-US" sz="1600" b="1" kern="1200">
                          <a:solidFill>
                            <a:schemeClr val="tx1"/>
                          </a:solidFill>
                          <a:effectLst/>
                          <a:latin typeface="Neue Haas Grotesk Text Pro"/>
                          <a:ea typeface="+mn-ea"/>
                          <a:cs typeface="+mn-cs"/>
                        </a:rPr>
                        <a:t>Key Points: </a:t>
                      </a:r>
                      <a:r>
                        <a:rPr lang="en-US" sz="1600" b="0" i="0" u="none" strike="noStrike">
                          <a:solidFill>
                            <a:srgbClr val="000000"/>
                          </a:solidFill>
                          <a:effectLst/>
                          <a:latin typeface="Neue Haas Grotesk Text Pro"/>
                        </a:rPr>
                        <a:t>       </a:t>
                      </a:r>
                    </a:p>
                    <a:p>
                      <a:pPr lvl="0" algn="l">
                        <a:lnSpc>
                          <a:spcPct val="100000"/>
                        </a:lnSpc>
                        <a:spcBef>
                          <a:spcPts val="0"/>
                        </a:spcBef>
                        <a:spcAft>
                          <a:spcPts val="0"/>
                        </a:spcAft>
                        <a:buNone/>
                      </a:pPr>
                      <a:r>
                        <a:rPr lang="en-US" sz="1600" b="1" i="0" u="none" strike="noStrike" noProof="0">
                          <a:solidFill>
                            <a:srgbClr val="000000"/>
                          </a:solidFill>
                          <a:effectLst/>
                        </a:rPr>
                        <a:t>What We Do</a:t>
                      </a:r>
                      <a:endParaRPr lang="en-US"/>
                    </a:p>
                    <a:p>
                      <a:pPr marL="285750" lvl="0" indent="-285750" algn="l">
                        <a:lnSpc>
                          <a:spcPct val="100000"/>
                        </a:lnSpc>
                        <a:spcBef>
                          <a:spcPts val="0"/>
                        </a:spcBef>
                        <a:spcAft>
                          <a:spcPts val="0"/>
                        </a:spcAft>
                        <a:buFont typeface="Arial"/>
                        <a:buChar char="•"/>
                      </a:pPr>
                      <a:r>
                        <a:rPr lang="en-US" sz="1600" b="0" i="0" u="none" strike="noStrike" noProof="0">
                          <a:solidFill>
                            <a:srgbClr val="000000"/>
                          </a:solidFill>
                          <a:effectLst/>
                        </a:rPr>
                        <a:t>Support DU researchers on IP ownership, protection, and commercialization</a:t>
                      </a:r>
                      <a:endParaRPr lang="en-US"/>
                    </a:p>
                    <a:p>
                      <a:pPr marL="285750" lvl="0" indent="-285750" algn="l">
                        <a:lnSpc>
                          <a:spcPct val="100000"/>
                        </a:lnSpc>
                        <a:spcBef>
                          <a:spcPts val="0"/>
                        </a:spcBef>
                        <a:spcAft>
                          <a:spcPts val="0"/>
                        </a:spcAft>
                        <a:buFont typeface="Arial"/>
                        <a:buChar char="•"/>
                      </a:pPr>
                      <a:r>
                        <a:rPr lang="en-US" sz="1600" b="0" i="0" u="none" strike="noStrike" noProof="0">
                          <a:solidFill>
                            <a:srgbClr val="000000"/>
                          </a:solidFill>
                          <a:effectLst/>
                        </a:rPr>
                        <a:t>Negotiate IP-related terms in research agreements and NDAs</a:t>
                      </a:r>
                      <a:endParaRPr lang="en-US"/>
                    </a:p>
                    <a:p>
                      <a:pPr marL="285750" lvl="0" indent="-285750" algn="l">
                        <a:lnSpc>
                          <a:spcPct val="100000"/>
                        </a:lnSpc>
                        <a:spcBef>
                          <a:spcPts val="0"/>
                        </a:spcBef>
                        <a:spcAft>
                          <a:spcPts val="0"/>
                        </a:spcAft>
                        <a:buFont typeface="Arial"/>
                        <a:buChar char="•"/>
                      </a:pPr>
                      <a:r>
                        <a:rPr lang="en-US" sz="1600" b="0" i="0" u="none" strike="noStrike" noProof="0">
                          <a:solidFill>
                            <a:srgbClr val="000000"/>
                          </a:solidFill>
                          <a:effectLst/>
                        </a:rPr>
                        <a:t>Manage invention disclosures and compliance reporting (e.g., </a:t>
                      </a:r>
                      <a:r>
                        <a:rPr lang="en-US" sz="1600" b="0" i="0" u="none" strike="noStrike" noProof="0" err="1">
                          <a:solidFill>
                            <a:srgbClr val="000000"/>
                          </a:solidFill>
                          <a:effectLst/>
                        </a:rPr>
                        <a:t>iEdison</a:t>
                      </a:r>
                      <a:r>
                        <a:rPr lang="en-US" sz="1600" b="0" i="0" u="none" strike="noStrike" noProof="0">
                          <a:solidFill>
                            <a:srgbClr val="000000"/>
                          </a:solidFill>
                          <a:effectLst/>
                        </a:rPr>
                        <a:t>, OEDIT, USPTO)</a:t>
                      </a:r>
                      <a:endParaRPr lang="en-US"/>
                    </a:p>
                    <a:p>
                      <a:pPr marL="285750" lvl="0" indent="-285750" algn="l">
                        <a:lnSpc>
                          <a:spcPct val="100000"/>
                        </a:lnSpc>
                        <a:spcBef>
                          <a:spcPts val="0"/>
                        </a:spcBef>
                        <a:spcAft>
                          <a:spcPts val="0"/>
                        </a:spcAft>
                        <a:buFont typeface="Arial"/>
                        <a:buChar char="•"/>
                      </a:pPr>
                      <a:r>
                        <a:rPr lang="en-US" sz="1600" b="0" i="0" u="none" strike="noStrike" noProof="0">
                          <a:solidFill>
                            <a:srgbClr val="000000"/>
                          </a:solidFill>
                          <a:effectLst/>
                        </a:rPr>
                        <a:t>Help move innovations toward real-world use through licensing and grant support</a:t>
                      </a:r>
                      <a:endParaRPr lang="en-US"/>
                    </a:p>
                    <a:p>
                      <a:pPr marL="0" lvl="0" indent="0" algn="l">
                        <a:lnSpc>
                          <a:spcPct val="100000"/>
                        </a:lnSpc>
                        <a:spcBef>
                          <a:spcPts val="0"/>
                        </a:spcBef>
                        <a:spcAft>
                          <a:spcPts val="0"/>
                        </a:spcAft>
                        <a:buNone/>
                      </a:pPr>
                      <a:endParaRPr lang="en-US" sz="1600" b="0" i="0" u="none" strike="noStrike" noProof="0">
                        <a:solidFill>
                          <a:srgbClr val="000000"/>
                        </a:solidFill>
                        <a:effectLst/>
                      </a:endParaRPr>
                    </a:p>
                    <a:p>
                      <a:pPr lvl="0" indent="0" algn="l">
                        <a:lnSpc>
                          <a:spcPct val="100000"/>
                        </a:lnSpc>
                        <a:spcBef>
                          <a:spcPts val="0"/>
                        </a:spcBef>
                        <a:spcAft>
                          <a:spcPts val="0"/>
                        </a:spcAft>
                        <a:buNone/>
                      </a:pPr>
                      <a:r>
                        <a:rPr lang="en-US" sz="1600" b="1" i="0" u="none" strike="noStrike" noProof="0">
                          <a:solidFill>
                            <a:srgbClr val="000000"/>
                          </a:solidFill>
                          <a:effectLst/>
                        </a:rPr>
                        <a:t>When to Loop Us In</a:t>
                      </a:r>
                      <a:endParaRPr lang="en-US"/>
                    </a:p>
                    <a:p>
                      <a:pPr marL="285750" lvl="0" indent="-285750" algn="l">
                        <a:lnSpc>
                          <a:spcPct val="100000"/>
                        </a:lnSpc>
                        <a:spcBef>
                          <a:spcPts val="0"/>
                        </a:spcBef>
                        <a:spcAft>
                          <a:spcPts val="0"/>
                        </a:spcAft>
                        <a:buFont typeface="Arial"/>
                        <a:buChar char="•"/>
                      </a:pPr>
                      <a:r>
                        <a:rPr lang="en-US" sz="1600" b="0" i="0" u="none" strike="noStrike" noProof="0">
                          <a:solidFill>
                            <a:srgbClr val="000000"/>
                          </a:solidFill>
                          <a:effectLst/>
                        </a:rPr>
                        <a:t>Before sharing data, materials, or signing </a:t>
                      </a:r>
                      <a:r>
                        <a:rPr lang="en-US" sz="1600" b="0" i="1" u="none" strike="noStrike" noProof="0">
                          <a:solidFill>
                            <a:srgbClr val="000000"/>
                          </a:solidFill>
                          <a:effectLst/>
                        </a:rPr>
                        <a:t>any</a:t>
                      </a:r>
                      <a:r>
                        <a:rPr lang="en-US" sz="1600" b="0" i="0" u="none" strike="noStrike" noProof="0">
                          <a:solidFill>
                            <a:srgbClr val="000000"/>
                          </a:solidFill>
                          <a:effectLst/>
                        </a:rPr>
                        <a:t> research-related agreements that involve DU owned IP</a:t>
                      </a:r>
                      <a:endParaRPr lang="en-US"/>
                    </a:p>
                    <a:p>
                      <a:pPr marL="285750" lvl="0" indent="-285750" algn="l">
                        <a:lnSpc>
                          <a:spcPct val="100000"/>
                        </a:lnSpc>
                        <a:spcBef>
                          <a:spcPts val="0"/>
                        </a:spcBef>
                        <a:spcAft>
                          <a:spcPts val="0"/>
                        </a:spcAft>
                        <a:buFont typeface="Arial"/>
                        <a:buChar char="•"/>
                      </a:pPr>
                      <a:r>
                        <a:rPr lang="en-US" sz="1600" b="0" i="0" u="none" strike="noStrike" noProof="0">
                          <a:solidFill>
                            <a:srgbClr val="000000"/>
                          </a:solidFill>
                          <a:effectLst/>
                        </a:rPr>
                        <a:t>When research involves external collaborators, companies, or prior IP</a:t>
                      </a:r>
                      <a:endParaRPr lang="en-US"/>
                    </a:p>
                    <a:p>
                      <a:pPr marL="285750" lvl="0" indent="-285750" algn="l">
                        <a:lnSpc>
                          <a:spcPct val="100000"/>
                        </a:lnSpc>
                        <a:spcBef>
                          <a:spcPts val="0"/>
                        </a:spcBef>
                        <a:spcAft>
                          <a:spcPts val="0"/>
                        </a:spcAft>
                        <a:buFont typeface="Arial"/>
                        <a:buChar char="•"/>
                      </a:pPr>
                      <a:r>
                        <a:rPr lang="en-US" sz="1600" b="0" i="0" u="none" strike="noStrike" noProof="0">
                          <a:solidFill>
                            <a:srgbClr val="000000"/>
                          </a:solidFill>
                          <a:effectLst/>
                        </a:rPr>
                        <a:t>For NDAs, MTAs, and research agreements</a:t>
                      </a:r>
                      <a:endParaRPr lang="en-US" sz="1600" b="1" i="0" u="none" strike="noStrike" noProof="0">
                        <a:solidFill>
                          <a:srgbClr val="000000"/>
                        </a:solidFill>
                        <a:effectLst/>
                      </a:endParaRPr>
                    </a:p>
                    <a:p>
                      <a:pPr marL="285750" lvl="0" indent="-285750" algn="l">
                        <a:lnSpc>
                          <a:spcPct val="100000"/>
                        </a:lnSpc>
                        <a:spcBef>
                          <a:spcPts val="0"/>
                        </a:spcBef>
                        <a:spcAft>
                          <a:spcPts val="0"/>
                        </a:spcAft>
                        <a:buFont typeface="Arial"/>
                        <a:buChar char="•"/>
                      </a:pPr>
                      <a:r>
                        <a:rPr lang="en-US" sz="1600" b="0" i="0" u="none" strike="noStrike" noProof="0">
                          <a:solidFill>
                            <a:srgbClr val="000000"/>
                          </a:solidFill>
                          <a:effectLst/>
                        </a:rPr>
                        <a:t>We coordinate with OGC, ORSP, outside patent counsel, and others to keep your project compliant and on track</a:t>
                      </a:r>
                      <a:endParaRPr lang="en-US"/>
                    </a:p>
                    <a:p>
                      <a:pPr marL="0" marR="0" lvl="0" indent="0" algn="l">
                        <a:lnSpc>
                          <a:spcPct val="100000"/>
                        </a:lnSpc>
                        <a:spcBef>
                          <a:spcPts val="0"/>
                        </a:spcBef>
                        <a:spcAft>
                          <a:spcPts val="0"/>
                        </a:spcAft>
                        <a:buClrTx/>
                        <a:buSzTx/>
                        <a:buFontTx/>
                        <a:buNone/>
                      </a:pPr>
                      <a:endParaRPr lang="en-US" sz="1600" b="0" i="0" u="none" strike="noStrike">
                        <a:solidFill>
                          <a:srgbClr val="000000"/>
                        </a:solidFill>
                        <a:effectLst/>
                        <a:latin typeface="Neue Haas Grotesk Text Pro"/>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876949">
                <a:tc gridSpan="2">
                  <a:txBody>
                    <a:bodyPr/>
                    <a:lstStyle/>
                    <a:p>
                      <a:r>
                        <a:rPr lang="en-US" sz="2000" b="1" i="0" u="none" strike="noStrike">
                          <a:solidFill>
                            <a:srgbClr val="000000"/>
                          </a:solidFill>
                          <a:effectLst/>
                          <a:latin typeface="Neue Haas Grotesk Text Pro"/>
                          <a:cs typeface="Arial"/>
                        </a:rPr>
                        <a:t>Want to Learn More? </a:t>
                      </a:r>
                      <a:r>
                        <a:rPr lang="en-US" sz="1600" u="none" kern="1200">
                          <a:solidFill>
                            <a:schemeClr val="tx1"/>
                          </a:solidFill>
                          <a:effectLst/>
                          <a:latin typeface="+mn-lt"/>
                          <a:ea typeface="+mn-ea"/>
                          <a:cs typeface="+mn-cs"/>
                        </a:rPr>
                        <a:t>Submit requests for assistance: </a:t>
                      </a:r>
                      <a:r>
                        <a:rPr lang="en-US" sz="1600" u="sng" kern="1200">
                          <a:solidFill>
                            <a:schemeClr val="tx1"/>
                          </a:solidFill>
                          <a:effectLst/>
                          <a:latin typeface="+mn-lt"/>
                          <a:ea typeface="+mn-ea"/>
                          <a:cs typeface="+mn-cs"/>
                          <a:hlinkClick r:id="rId3"/>
                        </a:rPr>
                        <a:t>Unified Request Site</a:t>
                      </a:r>
                      <a:r>
                        <a:rPr lang="en-US" sz="1600" kern="1200">
                          <a:solidFill>
                            <a:schemeClr val="tx1"/>
                          </a:solidFill>
                          <a:effectLst/>
                          <a:latin typeface="+mn-lt"/>
                          <a:ea typeface="+mn-ea"/>
                          <a:cs typeface="+mn-cs"/>
                        </a:rPr>
                        <a:t> | </a:t>
                      </a:r>
                      <a:r>
                        <a:rPr lang="en-US" sz="1600" u="none" kern="1200">
                          <a:solidFill>
                            <a:schemeClr val="tx1"/>
                          </a:solidFill>
                          <a:effectLst/>
                          <a:latin typeface="+mn-lt"/>
                          <a:ea typeface="+mn-ea"/>
                          <a:cs typeface="+mn-cs"/>
                        </a:rPr>
                        <a:t> </a:t>
                      </a:r>
                      <a:r>
                        <a:rPr lang="en-US" sz="1600" kern="1200">
                          <a:solidFill>
                            <a:schemeClr val="tx1"/>
                          </a:solidFill>
                          <a:effectLst/>
                          <a:latin typeface="+mn-lt"/>
                          <a:ea typeface="+mn-ea"/>
                          <a:cs typeface="+mn-cs"/>
                        </a:rPr>
                        <a:t>Email: </a:t>
                      </a:r>
                      <a:r>
                        <a:rPr lang="en-US" sz="1600" u="sng" kern="1200">
                          <a:solidFill>
                            <a:schemeClr val="tx1"/>
                          </a:solidFill>
                          <a:effectLst/>
                          <a:latin typeface="+mn-lt"/>
                          <a:ea typeface="+mn-ea"/>
                          <a:cs typeface="+mn-cs"/>
                          <a:hlinkClick r:id="rId4"/>
                        </a:rPr>
                        <a:t>TechTransfer@du.edu</a:t>
                      </a:r>
                      <a:r>
                        <a:rPr lang="en-US" sz="1600" kern="1200">
                          <a:solidFill>
                            <a:schemeClr val="tx1"/>
                          </a:solidFill>
                          <a:effectLst/>
                          <a:latin typeface="+mn-lt"/>
                          <a:ea typeface="+mn-ea"/>
                          <a:cs typeface="+mn-cs"/>
                        </a:rPr>
                        <a:t>;|</a:t>
                      </a:r>
                      <a:br>
                        <a:rPr lang="en-US" sz="1600" kern="1200">
                          <a:solidFill>
                            <a:schemeClr val="tx1"/>
                          </a:solidFill>
                          <a:effectLst/>
                          <a:latin typeface="+mn-lt"/>
                          <a:ea typeface="+mn-ea"/>
                          <a:cs typeface="+mn-cs"/>
                        </a:rPr>
                      </a:br>
                      <a:r>
                        <a:rPr lang="en-US" sz="1600" kern="1200">
                          <a:solidFill>
                            <a:schemeClr val="tx1"/>
                          </a:solidFill>
                          <a:effectLst/>
                          <a:latin typeface="+mn-lt"/>
                          <a:ea typeface="+mn-ea"/>
                          <a:cs typeface="+mn-cs"/>
                        </a:rPr>
                        <a:t>More information: </a:t>
                      </a:r>
                      <a:r>
                        <a:rPr lang="en-US" sz="1600" u="sng" kern="1200">
                          <a:solidFill>
                            <a:schemeClr val="tx1"/>
                          </a:solidFill>
                          <a:effectLst/>
                          <a:latin typeface="+mn-lt"/>
                          <a:ea typeface="+mn-ea"/>
                          <a:cs typeface="+mn-cs"/>
                          <a:hlinkClick r:id="rId5"/>
                        </a:rPr>
                        <a:t>OIPTT’s website</a:t>
                      </a:r>
                      <a:endParaRPr lang="en-US" sz="1600" kern="1200">
                        <a:solidFill>
                          <a:schemeClr val="tx1"/>
                        </a:solidFill>
                        <a:effectLst/>
                        <a:latin typeface="+mn-lt"/>
                        <a:ea typeface="+mn-ea"/>
                        <a:cs typeface="+mn-cs"/>
                      </a:endParaRPr>
                    </a:p>
                    <a:p>
                      <a:r>
                        <a:rPr lang="en-US" sz="1600" kern="1200">
                          <a:solidFill>
                            <a:schemeClr val="tx1"/>
                          </a:solidFill>
                          <a:effectLst/>
                          <a:latin typeface="+mn-lt"/>
                          <a:ea typeface="+mn-ea"/>
                          <a:cs typeface="+mn-cs"/>
                        </a:rPr>
                        <a:t>IP-related University policies: </a:t>
                      </a:r>
                      <a:r>
                        <a:rPr lang="en-US" sz="1600" u="sng" kern="1200">
                          <a:solidFill>
                            <a:schemeClr val="tx1"/>
                          </a:solidFill>
                          <a:effectLst/>
                          <a:latin typeface="+mn-lt"/>
                          <a:ea typeface="+mn-ea"/>
                          <a:cs typeface="+mn-cs"/>
                          <a:hlinkClick r:id="rId6"/>
                        </a:rPr>
                        <a:t>IP Policy</a:t>
                      </a:r>
                      <a:r>
                        <a:rPr lang="en-US" sz="1600" kern="1200">
                          <a:solidFill>
                            <a:schemeClr val="tx1"/>
                          </a:solidFill>
                          <a:effectLst/>
                          <a:latin typeface="+mn-lt"/>
                          <a:ea typeface="+mn-ea"/>
                          <a:cs typeface="+mn-cs"/>
                        </a:rPr>
                        <a:t>; </a:t>
                      </a:r>
                      <a:r>
                        <a:rPr lang="en-US" sz="1600" u="sng" kern="1200">
                          <a:solidFill>
                            <a:schemeClr val="tx1"/>
                          </a:solidFill>
                          <a:effectLst/>
                          <a:latin typeface="+mn-lt"/>
                          <a:ea typeface="+mn-ea"/>
                          <a:cs typeface="+mn-cs"/>
                          <a:hlinkClick r:id="rId7"/>
                        </a:rPr>
                        <a:t>COI Policy</a:t>
                      </a:r>
                      <a:r>
                        <a:rPr lang="en-US" sz="1600" kern="1200">
                          <a:solidFill>
                            <a:schemeClr val="tx1"/>
                          </a:solidFill>
                          <a:effectLst/>
                          <a:latin typeface="+mn-lt"/>
                          <a:ea typeface="+mn-ea"/>
                          <a:cs typeface="+mn-cs"/>
                        </a:rPr>
                        <a:t>; </a:t>
                      </a:r>
                      <a:r>
                        <a:rPr lang="en-US" sz="1600" u="sng" kern="1200">
                          <a:solidFill>
                            <a:schemeClr val="tx1"/>
                          </a:solidFill>
                          <a:effectLst/>
                          <a:latin typeface="+mn-lt"/>
                          <a:ea typeface="+mn-ea"/>
                          <a:cs typeface="+mn-cs"/>
                          <a:hlinkClick r:id="rId8"/>
                        </a:rPr>
                        <a:t>COI in Research Policy</a:t>
                      </a:r>
                      <a:endParaRPr lang="en-US" sz="16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1825325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77B94-371A-8ABF-6AAA-516EF83307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CC9F8FB-459D-94C2-5103-319F48564CB9}"/>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086DC7A-9CBA-622B-3452-BFEA94FADB54}"/>
              </a:ext>
            </a:extLst>
          </p:cNvPr>
          <p:cNvSpPr txBox="1"/>
          <p:nvPr/>
        </p:nvSpPr>
        <p:spPr>
          <a:xfrm>
            <a:off x="877918" y="2598003"/>
            <a:ext cx="10247282" cy="830997"/>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External Honorifics</a:t>
            </a:r>
            <a:endParaRPr lang="en-US" sz="4800" b="1">
              <a:solidFill>
                <a:schemeClr val="bg1"/>
              </a:solidFill>
              <a:latin typeface="Neue Haas Grotesk Text Pro" panose="020B0504020202020204" pitchFamily="34" charset="77"/>
            </a:endParaRPr>
          </a:p>
        </p:txBody>
      </p:sp>
      <p:sp>
        <p:nvSpPr>
          <p:cNvPr id="5" name="TextBox 4">
            <a:extLst>
              <a:ext uri="{FF2B5EF4-FFF2-40B4-BE49-F238E27FC236}">
                <a16:creationId xmlns:a16="http://schemas.microsoft.com/office/drawing/2014/main" id="{D008D732-F812-49C1-0FD8-48CEE815622E}"/>
              </a:ext>
            </a:extLst>
          </p:cNvPr>
          <p:cNvSpPr txBox="1"/>
          <p:nvPr/>
        </p:nvSpPr>
        <p:spPr>
          <a:xfrm>
            <a:off x="877918" y="3581459"/>
            <a:ext cx="10247282" cy="1015663"/>
          </a:xfrm>
          <a:prstGeom prst="rect">
            <a:avLst/>
          </a:prstGeom>
          <a:noFill/>
        </p:spPr>
        <p:txBody>
          <a:bodyPr wrap="square" lIns="91440" tIns="45720" rIns="91440" bIns="45720" rtlCol="0" anchor="t">
            <a:spAutoFit/>
          </a:bodyPr>
          <a:lstStyle/>
          <a:p>
            <a:r>
              <a:rPr lang="en-US" sz="2000" b="1">
                <a:solidFill>
                  <a:schemeClr val="bg1"/>
                </a:solidFill>
                <a:latin typeface="Neue Haas Grotesk Text Pro"/>
              </a:rPr>
              <a:t>Susan Petersen </a:t>
            </a:r>
            <a:r>
              <a:rPr lang="en-US" sz="2000">
                <a:solidFill>
                  <a:schemeClr val="bg1"/>
                </a:solidFill>
                <a:latin typeface="Neue Haas Grotesk Text Pro"/>
              </a:rPr>
              <a:t>serves as the Communications Coordinator for External Honorifics. She assists faculty in identifying and pursuing honorific awards through organizations external to the University of Denver.</a:t>
            </a:r>
            <a:endParaRPr lang="en-US" sz="2000">
              <a:solidFill>
                <a:schemeClr val="bg1"/>
              </a:solidFill>
              <a:latin typeface="Neue Haas Grotesk Text Pro" panose="020B0504020202020204" pitchFamily="34" charset="77"/>
            </a:endParaRPr>
          </a:p>
        </p:txBody>
      </p:sp>
      <p:pic>
        <p:nvPicPr>
          <p:cNvPr id="7" name="Picture 6" descr="A black background with white text&#10;&#10;Description automatically generated">
            <a:extLst>
              <a:ext uri="{FF2B5EF4-FFF2-40B4-BE49-F238E27FC236}">
                <a16:creationId xmlns:a16="http://schemas.microsoft.com/office/drawing/2014/main" id="{4D8E3A8F-B0C4-046F-9DF2-A29C33A9CD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3322038111"/>
      </p:ext>
    </p:extLst>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95A59-9E83-B511-022D-3FE01C1C9C0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AB761FB-A024-A760-BB28-9C0A5069EF8E}"/>
              </a:ext>
            </a:extLst>
          </p:cNvPr>
          <p:cNvSpPr txBox="1">
            <a:spLocks/>
          </p:cNvSpPr>
          <p:nvPr/>
        </p:nvSpPr>
        <p:spPr>
          <a:xfrm>
            <a:off x="11443861" y="6292971"/>
            <a:ext cx="457200" cy="457200"/>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6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A5A5A5">
                  <a:lumMod val="75000"/>
                </a:srgbClr>
              </a:solidFill>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8051EC49-675D-90F7-E5DF-240375184C41}"/>
              </a:ext>
            </a:extLst>
          </p:cNvPr>
          <p:cNvGraphicFramePr>
            <a:graphicFrameLocks noGrp="1"/>
          </p:cNvGraphicFramePr>
          <p:nvPr>
            <p:extLst>
              <p:ext uri="{D42A27DB-BD31-4B8C-83A1-F6EECF244321}">
                <p14:modId xmlns:p14="http://schemas.microsoft.com/office/powerpoint/2010/main" val="2892394048"/>
              </p:ext>
            </p:extLst>
          </p:nvPr>
        </p:nvGraphicFramePr>
        <p:xfrm>
          <a:off x="211756" y="222428"/>
          <a:ext cx="11689305" cy="6323970"/>
        </p:xfrm>
        <a:graphic>
          <a:graphicData uri="http://schemas.openxmlformats.org/drawingml/2006/table">
            <a:tbl>
              <a:tblPr/>
              <a:tblGrid>
                <a:gridCol w="4810190">
                  <a:extLst>
                    <a:ext uri="{9D8B030D-6E8A-4147-A177-3AD203B41FA5}">
                      <a16:colId xmlns:a16="http://schemas.microsoft.com/office/drawing/2014/main" val="3341955225"/>
                    </a:ext>
                  </a:extLst>
                </a:gridCol>
                <a:gridCol w="6879115">
                  <a:extLst>
                    <a:ext uri="{9D8B030D-6E8A-4147-A177-3AD203B41FA5}">
                      <a16:colId xmlns:a16="http://schemas.microsoft.com/office/drawing/2014/main" val="2426420254"/>
                    </a:ext>
                  </a:extLst>
                </a:gridCol>
              </a:tblGrid>
              <a:tr h="38861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8648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a:t>
                      </a:r>
                      <a:r>
                        <a:rPr lang="en-US" sz="2000" b="0" i="0" u="none" strike="noStrike" noProof="0">
                          <a:effectLst/>
                          <a:latin typeface="Neue Haas Grotesk Text Pro"/>
                        </a:rPr>
                        <a:t> Honorifics</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auto"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Susan Petersen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1800" b="1" i="0" u="none" strike="noStrike">
                          <a:solidFill>
                            <a:srgbClr val="000000"/>
                          </a:solidFill>
                          <a:effectLst/>
                          <a:latin typeface="Neue Haas Grotesk Text Pro"/>
                        </a:rPr>
                        <a:t>Topic:</a:t>
                      </a:r>
                      <a:r>
                        <a:rPr lang="en-US" sz="1800" b="0" i="0" u="none" strike="noStrike">
                          <a:solidFill>
                            <a:srgbClr val="000000"/>
                          </a:solidFill>
                          <a:effectLst/>
                          <a:latin typeface="Neue Haas Grotesk Text Pro"/>
                        </a:rPr>
                        <a:t>  </a:t>
                      </a:r>
                      <a:r>
                        <a:rPr lang="en-US" sz="1800" kern="1200">
                          <a:solidFill>
                            <a:schemeClr val="tx1"/>
                          </a:solidFill>
                          <a:effectLst/>
                          <a:latin typeface="Neue Haas Grotesk Text Pro"/>
                          <a:ea typeface="+mn-ea"/>
                          <a:cs typeface="+mn-cs"/>
                        </a:rPr>
                        <a:t>Honorific Awards</a:t>
                      </a:r>
                      <a:endParaRPr lang="en-US" sz="18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916050">
                <a:tc gridSpan="2">
                  <a:txBody>
                    <a:bodyPr/>
                    <a:lstStyle/>
                    <a:p>
                      <a:pPr marL="0" marR="0" lvl="0" indent="0" algn="l" rtl="0" eaLnBrk="1" fontAlgn="auto" latinLnBrk="0" hangingPunct="1">
                        <a:lnSpc>
                          <a:spcPct val="100000"/>
                        </a:lnSpc>
                        <a:spcBef>
                          <a:spcPts val="0"/>
                        </a:spcBef>
                        <a:spcAft>
                          <a:spcPts val="0"/>
                        </a:spcAft>
                        <a:buClrTx/>
                        <a:buSzTx/>
                        <a:buFont typeface="Symbol" panose="05050102010706020507" pitchFamily="18" charset="2"/>
                        <a:buNone/>
                      </a:pPr>
                      <a:endParaRPr lang="en-US" sz="2000" b="1" kern="1200">
                        <a:solidFill>
                          <a:schemeClr val="tx1"/>
                        </a:solidFill>
                        <a:effectLst/>
                        <a:latin typeface="Neue Haas Grotesk Text Pro"/>
                        <a:ea typeface="+mn-ea"/>
                        <a:cs typeface="+mn-cs"/>
                      </a:endParaRPr>
                    </a:p>
                    <a:p>
                      <a:pPr marL="0" marR="0" lvl="0" indent="0" algn="l" rtl="0" eaLnBrk="1" fontAlgn="auto" latinLnBrk="0" hangingPunct="1">
                        <a:lnSpc>
                          <a:spcPct val="100000"/>
                        </a:lnSpc>
                        <a:spcBef>
                          <a:spcPts val="0"/>
                        </a:spcBef>
                        <a:spcAft>
                          <a:spcPts val="0"/>
                        </a:spcAft>
                        <a:buClrTx/>
                        <a:buSzTx/>
                        <a:buFont typeface="Symbol" panose="05050102010706020507" pitchFamily="18" charset="2"/>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a:t>
                      </a:r>
                    </a:p>
                    <a:p>
                      <a:pPr marL="0" marR="0" lvl="0" indent="0" algn="l" rtl="0" eaLnBrk="1" fontAlgn="auto" latinLnBrk="0" hangingPunct="1">
                        <a:lnSpc>
                          <a:spcPct val="100000"/>
                        </a:lnSpc>
                        <a:spcBef>
                          <a:spcPts val="0"/>
                        </a:spcBef>
                        <a:spcAft>
                          <a:spcPts val="0"/>
                        </a:spcAft>
                        <a:buClrTx/>
                        <a:buSzTx/>
                        <a:buFont typeface="Symbol" panose="05050102010706020507" pitchFamily="18" charset="2"/>
                        <a:buNone/>
                      </a:pPr>
                      <a:endParaRPr lang="en-US" sz="600" b="0" i="0" u="none" strike="noStrike">
                        <a:solidFill>
                          <a:srgbClr val="000000"/>
                        </a:solidFill>
                        <a:effectLst/>
                        <a:latin typeface="Neue Haas Grotesk Text Pro"/>
                      </a:endParaRPr>
                    </a:p>
                    <a:p>
                      <a:pPr marL="342900" marR="0" lvl="0" indent="-342900" algn="l" rtl="0" eaLnBrk="1" fontAlgn="auto" latinLnBrk="0" hangingPunct="1">
                        <a:lnSpc>
                          <a:spcPct val="100000"/>
                        </a:lnSpc>
                        <a:spcBef>
                          <a:spcPts val="0"/>
                        </a:spcBef>
                        <a:spcAft>
                          <a:spcPts val="0"/>
                        </a:spcAft>
                        <a:buClrTx/>
                        <a:buSzTx/>
                        <a:buFont typeface="Arial" panose="020B0604020202020204" pitchFamily="34" charset="0"/>
                        <a:buChar char="•"/>
                      </a:pPr>
                      <a:r>
                        <a:rPr lang="en-US" sz="2000" b="0" i="0" u="none" strike="noStrike">
                          <a:solidFill>
                            <a:srgbClr val="000000"/>
                          </a:solidFill>
                          <a:effectLst/>
                          <a:latin typeface="Neue Haas Grotesk Text Pro"/>
                        </a:rPr>
                        <a:t>The term “Honorifics” refers to prestigious awards or recognitions granted by professional associations or organizations outside the University.  </a:t>
                      </a:r>
                    </a:p>
                    <a:p>
                      <a:pPr marL="342900" marR="0" lvl="0" indent="-342900" algn="l">
                        <a:lnSpc>
                          <a:spcPct val="100000"/>
                        </a:lnSpc>
                        <a:spcBef>
                          <a:spcPts val="0"/>
                        </a:spcBef>
                        <a:spcAft>
                          <a:spcPts val="0"/>
                        </a:spcAft>
                        <a:buClrTx/>
                        <a:buSzTx/>
                        <a:buFont typeface="Arial" panose="020B0604020202020204" pitchFamily="34" charset="0"/>
                        <a:buChar char="•"/>
                      </a:pPr>
                      <a:r>
                        <a:rPr lang="en-US" sz="2000" b="0" i="0" u="none" strike="noStrike">
                          <a:solidFill>
                            <a:srgbClr val="000000"/>
                          </a:solidFill>
                          <a:effectLst/>
                          <a:latin typeface="Neue Haas Grotesk Text Pro"/>
                        </a:rPr>
                        <a:t>These distinctions acknowledge excellence in areas such as teaching, research, creative work, mentoring, and service.</a:t>
                      </a:r>
                    </a:p>
                    <a:p>
                      <a:pPr marL="342900" marR="0" lvl="0" indent="-342900" algn="l" rtl="0" eaLnBrk="1" fontAlgn="auto" latinLnBrk="0" hangingPunct="1">
                        <a:lnSpc>
                          <a:spcPct val="100000"/>
                        </a:lnSpc>
                        <a:spcBef>
                          <a:spcPts val="0"/>
                        </a:spcBef>
                        <a:spcAft>
                          <a:spcPts val="0"/>
                        </a:spcAft>
                        <a:buClrTx/>
                        <a:buSzTx/>
                        <a:buFont typeface="Arial" panose="020B0604020202020204" pitchFamily="34" charset="0"/>
                        <a:buChar char="•"/>
                      </a:pPr>
                      <a:r>
                        <a:rPr lang="en-US" sz="2000" b="0" i="0" u="none" strike="noStrike">
                          <a:solidFill>
                            <a:srgbClr val="000000"/>
                          </a:solidFill>
                          <a:effectLst/>
                          <a:latin typeface="Neue Haas Grotesk Text Pro"/>
                        </a:rPr>
                        <a:t>Faculty benefits: </a:t>
                      </a:r>
                    </a:p>
                    <a:p>
                      <a:pPr marL="0" marR="0" lvl="0" indent="0" algn="l">
                        <a:lnSpc>
                          <a:spcPct val="100000"/>
                        </a:lnSpc>
                        <a:spcBef>
                          <a:spcPts val="0"/>
                        </a:spcBef>
                        <a:spcAft>
                          <a:spcPts val="0"/>
                        </a:spcAft>
                        <a:buClrTx/>
                        <a:buSzTx/>
                        <a:buNone/>
                      </a:pPr>
                      <a:r>
                        <a:rPr lang="en-US" sz="2000" b="0" i="0" u="none" strike="noStrike">
                          <a:solidFill>
                            <a:srgbClr val="000000"/>
                          </a:solidFill>
                          <a:effectLst/>
                          <a:latin typeface="Neue Haas Grotesk Text Pro"/>
                        </a:rPr>
                        <a:t>          - Demonstrate impact of your work. </a:t>
                      </a:r>
                      <a:endParaRPr lang="en-US" sz="2000" b="0">
                        <a:solidFill>
                          <a:srgbClr val="000000"/>
                        </a:solidFill>
                        <a:latin typeface="Neue Haas Grotesk Text Pro"/>
                      </a:endParaRPr>
                    </a:p>
                    <a:p>
                      <a:pPr marL="0" marR="0" lvl="0" indent="0" algn="l">
                        <a:lnSpc>
                          <a:spcPct val="100000"/>
                        </a:lnSpc>
                        <a:spcBef>
                          <a:spcPts val="0"/>
                        </a:spcBef>
                        <a:spcAft>
                          <a:spcPts val="0"/>
                        </a:spcAft>
                        <a:buClrTx/>
                        <a:buSzTx/>
                        <a:buNone/>
                      </a:pPr>
                      <a:r>
                        <a:rPr lang="en-US" sz="2000" b="0" i="0" u="none" strike="noStrike">
                          <a:solidFill>
                            <a:srgbClr val="000000"/>
                          </a:solidFill>
                          <a:effectLst/>
                          <a:latin typeface="Neue Haas Grotesk Text Pro"/>
                        </a:rPr>
                        <a:t>          - Strengthen grant applications.</a:t>
                      </a:r>
                      <a:endParaRPr lang="en-US"/>
                    </a:p>
                    <a:p>
                      <a:pPr marL="0" marR="0" lvl="0" indent="0" algn="l">
                        <a:lnSpc>
                          <a:spcPct val="100000"/>
                        </a:lnSpc>
                        <a:spcBef>
                          <a:spcPts val="0"/>
                        </a:spcBef>
                        <a:spcAft>
                          <a:spcPts val="0"/>
                        </a:spcAft>
                        <a:buClrTx/>
                        <a:buSzTx/>
                        <a:buNone/>
                      </a:pPr>
                      <a:r>
                        <a:rPr lang="en-US" sz="2000" b="0" i="0" u="none" strike="noStrike">
                          <a:solidFill>
                            <a:srgbClr val="000000"/>
                          </a:solidFill>
                          <a:effectLst/>
                          <a:latin typeface="Neue Haas Grotesk Text Pro"/>
                        </a:rPr>
                        <a:t>          - Assist with building networks and creating new opportunities.</a:t>
                      </a:r>
                      <a:endParaRPr lang="en-US"/>
                    </a:p>
                    <a:p>
                      <a:pPr marL="342900" marR="0" lvl="0" indent="-342900" algn="l">
                        <a:lnSpc>
                          <a:spcPct val="100000"/>
                        </a:lnSpc>
                        <a:spcBef>
                          <a:spcPts val="0"/>
                        </a:spcBef>
                        <a:spcAft>
                          <a:spcPts val="0"/>
                        </a:spcAft>
                        <a:buClrTx/>
                        <a:buSzTx/>
                        <a:buFont typeface="Arial"/>
                        <a:buChar char="•"/>
                      </a:pPr>
                      <a:r>
                        <a:rPr lang="en-US" sz="2000" b="0" i="0" u="none" strike="noStrike">
                          <a:solidFill>
                            <a:srgbClr val="000000"/>
                          </a:solidFill>
                          <a:effectLst/>
                          <a:latin typeface="Neue Haas Grotesk Text Pro"/>
                        </a:rPr>
                        <a:t>Contact me to set up a time to look comprehensively at the award options for both now and the future. </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625963">
                <a:tc grid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cs typeface="Arial"/>
                        </a:rPr>
                        <a:t>Want to Learn More?        </a:t>
                      </a:r>
                      <a:r>
                        <a:rPr lang="en-US" sz="2000" kern="1200">
                          <a:solidFill>
                            <a:schemeClr val="tx1"/>
                          </a:solidFill>
                          <a:effectLst/>
                          <a:latin typeface="Neue Haas Grotesk Text Pro"/>
                          <a:ea typeface="+mn-ea"/>
                          <a:cs typeface="+mn-cs"/>
                          <a:hlinkClick r:id="rId3"/>
                        </a:rPr>
                        <a:t>Honorifics Website</a:t>
                      </a:r>
                      <a:endParaRPr lang="en-US" sz="2000" b="1" i="0" u="none" strike="noStrike">
                        <a:solidFill>
                          <a:srgbClr val="000000"/>
                        </a:solidFill>
                        <a:effectLst/>
                        <a:latin typeface="Neue Haas Grotesk Text Pro"/>
                        <a:cs typeface="Arial"/>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2000" kern="1200">
                          <a:solidFill>
                            <a:schemeClr val="tx1"/>
                          </a:solidFill>
                          <a:effectLst/>
                          <a:latin typeface="Neue Haas Grotesk Text Pro"/>
                          <a:ea typeface="+mn-ea"/>
                          <a:cs typeface="+mn-cs"/>
                        </a:rPr>
                        <a:t>Contact: Susan Petersen, </a:t>
                      </a:r>
                      <a:r>
                        <a:rPr lang="en-US" sz="2000" kern="1200">
                          <a:solidFill>
                            <a:schemeClr val="tx1"/>
                          </a:solidFill>
                          <a:effectLst/>
                          <a:latin typeface="Neue Haas Grotesk Text Pro"/>
                          <a:ea typeface="+mn-ea"/>
                          <a:cs typeface="+mn-cs"/>
                          <a:hlinkClick r:id="rId4"/>
                        </a:rPr>
                        <a:t>susan.petersen@du.edu</a:t>
                      </a:r>
                      <a:r>
                        <a:rPr lang="en-US" sz="2000" kern="1200">
                          <a:solidFill>
                            <a:schemeClr val="tx1"/>
                          </a:solidFill>
                          <a:effectLst/>
                          <a:latin typeface="Neue Haas Grotesk Text Pro"/>
                          <a:ea typeface="+mn-ea"/>
                          <a:cs typeface="+mn-cs"/>
                        </a:rPr>
                        <a:t>, or through Microsoft Teams </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kern="1200">
                        <a:solidFill>
                          <a:schemeClr val="tx1"/>
                        </a:solidFill>
                        <a:effectLst/>
                        <a:latin typeface="Neue Haas Grotesk Text Pro"/>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559732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24E15-0FCC-CC1B-F1A3-AF951BE7C73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7AE6514-0B7A-14DD-4B53-0A1EFC5DDE2D}"/>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E94DE07-A09C-F04B-7D49-D1C34F9E2927}"/>
              </a:ext>
            </a:extLst>
          </p:cNvPr>
          <p:cNvSpPr txBox="1"/>
          <p:nvPr/>
        </p:nvSpPr>
        <p:spPr>
          <a:xfrm>
            <a:off x="877918" y="2598003"/>
            <a:ext cx="10247282" cy="830997"/>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RSCW Awards Program</a:t>
            </a:r>
          </a:p>
        </p:txBody>
      </p:sp>
      <p:sp>
        <p:nvSpPr>
          <p:cNvPr id="5" name="TextBox 4">
            <a:extLst>
              <a:ext uri="{FF2B5EF4-FFF2-40B4-BE49-F238E27FC236}">
                <a16:creationId xmlns:a16="http://schemas.microsoft.com/office/drawing/2014/main" id="{23C85F15-44E2-42B3-1608-B80B3FE3E398}"/>
              </a:ext>
            </a:extLst>
          </p:cNvPr>
          <p:cNvSpPr txBox="1"/>
          <p:nvPr/>
        </p:nvSpPr>
        <p:spPr>
          <a:xfrm>
            <a:off x="877918" y="3581459"/>
            <a:ext cx="10247282" cy="2246769"/>
          </a:xfrm>
          <a:prstGeom prst="rect">
            <a:avLst/>
          </a:prstGeom>
          <a:noFill/>
        </p:spPr>
        <p:txBody>
          <a:bodyPr wrap="square" lIns="91440" tIns="45720" rIns="91440" bIns="45720" rtlCol="0" anchor="t">
            <a:spAutoFit/>
          </a:bodyPr>
          <a:lstStyle/>
          <a:p>
            <a:r>
              <a:rPr lang="en-US" sz="2000">
                <a:solidFill>
                  <a:schemeClr val="bg1"/>
                </a:solidFill>
                <a:latin typeface="Neue Haas Grotesk Text Pro"/>
                <a:ea typeface="+mn-lt"/>
                <a:cs typeface="+mn-lt"/>
              </a:rPr>
              <a:t>The Research, Scholarship, and Creative Works (RSCW) Awards Program </a:t>
            </a:r>
            <a:r>
              <a:rPr lang="en-US" sz="2000">
                <a:solidFill>
                  <a:schemeClr val="bg1"/>
                </a:solidFill>
                <a:latin typeface="Neue Haas Grotesk Text Pro"/>
                <a:ea typeface="Calibri"/>
                <a:cs typeface="Calibri"/>
              </a:rPr>
              <a:t>recognizes outstanding achievements in research, scholarship, and creative endeavors that make a meaningful impact within the University and beyond. Administered by the Office of Research and Sponsored Programs (ORSP), the program elevates the visibility of scholarly accomplishments and fosters a culture of recognition across DU.</a:t>
            </a:r>
            <a:endParaRPr lang="en-US">
              <a:solidFill>
                <a:schemeClr val="bg1"/>
              </a:solidFill>
              <a:ea typeface="Calibri" panose="020F0502020204030204"/>
              <a:cs typeface="Calibri" panose="020F0502020204030204"/>
            </a:endParaRPr>
          </a:p>
          <a:p>
            <a:endParaRPr lang="en-US" sz="2000">
              <a:solidFill>
                <a:schemeClr val="bg1"/>
              </a:solidFill>
              <a:latin typeface="Neue Haas Grotesk Text Pro"/>
              <a:ea typeface="Calibri"/>
              <a:cs typeface="Calibri"/>
            </a:endParaRPr>
          </a:p>
        </p:txBody>
      </p:sp>
      <p:pic>
        <p:nvPicPr>
          <p:cNvPr id="7" name="Picture 6" descr="A black background with white text&#10;&#10;Description automatically generated">
            <a:extLst>
              <a:ext uri="{FF2B5EF4-FFF2-40B4-BE49-F238E27FC236}">
                <a16:creationId xmlns:a16="http://schemas.microsoft.com/office/drawing/2014/main" id="{9AE95A7E-B030-0375-C3FD-68C7D08160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2385968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F50EE-21A6-422F-95DE-52E55054855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5F4006-4A49-FF09-CBD4-F9071D21E386}"/>
              </a:ext>
            </a:extLst>
          </p:cNvPr>
          <p:cNvSpPr txBox="1">
            <a:spLocks/>
          </p:cNvSpPr>
          <p:nvPr/>
        </p:nvSpPr>
        <p:spPr>
          <a:xfrm>
            <a:off x="11443861" y="6292971"/>
            <a:ext cx="457200" cy="457200"/>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6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A5A5A5">
                  <a:lumMod val="75000"/>
                </a:srgbClr>
              </a:solidFill>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1576CDB5-1C9E-EFCB-CB54-F32E45A40492}"/>
              </a:ext>
            </a:extLst>
          </p:cNvPr>
          <p:cNvGraphicFramePr>
            <a:graphicFrameLocks noGrp="1"/>
          </p:cNvGraphicFramePr>
          <p:nvPr>
            <p:extLst>
              <p:ext uri="{D42A27DB-BD31-4B8C-83A1-F6EECF244321}">
                <p14:modId xmlns:p14="http://schemas.microsoft.com/office/powerpoint/2010/main" val="250056853"/>
              </p:ext>
            </p:extLst>
          </p:nvPr>
        </p:nvGraphicFramePr>
        <p:xfrm>
          <a:off x="211756" y="222428"/>
          <a:ext cx="11689305" cy="6323970"/>
        </p:xfrm>
        <a:graphic>
          <a:graphicData uri="http://schemas.openxmlformats.org/drawingml/2006/table">
            <a:tbl>
              <a:tblPr/>
              <a:tblGrid>
                <a:gridCol w="4810190">
                  <a:extLst>
                    <a:ext uri="{9D8B030D-6E8A-4147-A177-3AD203B41FA5}">
                      <a16:colId xmlns:a16="http://schemas.microsoft.com/office/drawing/2014/main" val="3341955225"/>
                    </a:ext>
                  </a:extLst>
                </a:gridCol>
                <a:gridCol w="6879115">
                  <a:extLst>
                    <a:ext uri="{9D8B030D-6E8A-4147-A177-3AD203B41FA5}">
                      <a16:colId xmlns:a16="http://schemas.microsoft.com/office/drawing/2014/main" val="2426420254"/>
                    </a:ext>
                  </a:extLst>
                </a:gridCol>
              </a:tblGrid>
              <a:tr h="38861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8648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Honorifics</a:t>
                      </a:r>
                      <a:endParaRPr lang="en-US" sz="2000" b="0" i="0" u="none" strike="noStrike" noProof="0">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auto"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Susan Petersen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1800" b="1" i="0" u="none" strike="noStrike">
                          <a:solidFill>
                            <a:srgbClr val="000000"/>
                          </a:solidFill>
                          <a:effectLst/>
                          <a:latin typeface="Neue Haas Grotesk Text Pro"/>
                        </a:rPr>
                        <a:t>Topic:</a:t>
                      </a:r>
                      <a:r>
                        <a:rPr lang="en-US" sz="1800" b="0" i="0" u="none" strike="noStrike">
                          <a:solidFill>
                            <a:srgbClr val="000000"/>
                          </a:solidFill>
                          <a:effectLst/>
                          <a:latin typeface="Neue Haas Grotesk Text Pro"/>
                        </a:rPr>
                        <a:t>  Research, Scholarship, and Creative Works (RSCW) </a:t>
                      </a:r>
                      <a:r>
                        <a:rPr lang="en-US" sz="1800" kern="1200">
                          <a:solidFill>
                            <a:schemeClr val="tx1"/>
                          </a:solidFill>
                          <a:effectLst/>
                          <a:latin typeface="Neue Haas Grotesk Text Pro"/>
                          <a:ea typeface="+mn-ea"/>
                          <a:cs typeface="+mn-cs"/>
                        </a:rPr>
                        <a:t>Awards Program</a:t>
                      </a:r>
                      <a:endParaRPr lang="en-US" sz="18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916050">
                <a:tc gridSpan="2">
                  <a:txBody>
                    <a:bodyPr/>
                    <a:lstStyle/>
                    <a:p>
                      <a:pPr marL="0" marR="0" lvl="0" indent="0" algn="l" rtl="0" eaLnBrk="1" fontAlgn="auto" latinLnBrk="0" hangingPunct="1">
                        <a:lnSpc>
                          <a:spcPct val="100000"/>
                        </a:lnSpc>
                        <a:spcBef>
                          <a:spcPts val="0"/>
                        </a:spcBef>
                        <a:spcAft>
                          <a:spcPts val="0"/>
                        </a:spcAft>
                        <a:buClrTx/>
                        <a:buSzTx/>
                        <a:buFont typeface="Symbol" panose="05050102010706020507" pitchFamily="18" charset="2"/>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a:t>
                      </a:r>
                      <a:endParaRPr lang="en-US"/>
                    </a:p>
                    <a:p>
                      <a:pPr marL="0" marR="0" lvl="0" indent="0" algn="l" rtl="0" eaLnBrk="1" fontAlgn="auto" latinLnBrk="0" hangingPunct="1">
                        <a:lnSpc>
                          <a:spcPct val="100000"/>
                        </a:lnSpc>
                        <a:spcBef>
                          <a:spcPts val="0"/>
                        </a:spcBef>
                        <a:spcAft>
                          <a:spcPts val="0"/>
                        </a:spcAft>
                        <a:buClrTx/>
                        <a:buSzTx/>
                        <a:buFont typeface="Symbol" panose="05050102010706020507" pitchFamily="18" charset="2"/>
                        <a:buNone/>
                      </a:pPr>
                      <a:endParaRPr lang="en-US" sz="600" b="0" i="0" u="none" strike="noStrike">
                        <a:solidFill>
                          <a:srgbClr val="000000"/>
                        </a:solidFill>
                        <a:effectLst/>
                        <a:latin typeface="Neue Haas Grotesk Text Pro"/>
                      </a:endParaRPr>
                    </a:p>
                    <a:p>
                      <a:pPr marL="342900" marR="0" lvl="0" indent="-342900" algn="l">
                        <a:lnSpc>
                          <a:spcPct val="100000"/>
                        </a:lnSpc>
                        <a:buClrTx/>
                        <a:buSzTx/>
                        <a:buFont typeface="Arial" panose="020B0604020202020204" pitchFamily="34" charset="0"/>
                        <a:buChar char="•"/>
                      </a:pPr>
                      <a:r>
                        <a:rPr lang="en-US" sz="2000" b="0" i="0" u="none" strike="noStrike">
                          <a:solidFill>
                            <a:srgbClr val="000000"/>
                          </a:solidFill>
                          <a:effectLst/>
                          <a:latin typeface="Neue Haas Grotesk Text Pro"/>
                        </a:rPr>
                        <a:t>The RSCW Awards program celebrates excellence in research, scholarship, and creative works, recognizing contributions that make a meaningful impact at DU and beyond.</a:t>
                      </a:r>
                    </a:p>
                    <a:p>
                      <a:pPr marL="342900" marR="0" lvl="0" indent="-342900" algn="l">
                        <a:lnSpc>
                          <a:spcPct val="100000"/>
                        </a:lnSpc>
                        <a:buClrTx/>
                        <a:buSzTx/>
                        <a:buFont typeface="Arial" panose="020B0604020202020204" pitchFamily="34" charset="0"/>
                        <a:buChar char="•"/>
                      </a:pPr>
                      <a:endParaRPr lang="en-US" sz="2000" b="0" i="0" u="none" strike="noStrike">
                        <a:solidFill>
                          <a:srgbClr val="000000"/>
                        </a:solidFill>
                        <a:effectLst/>
                        <a:latin typeface="Neue Haas Grotesk Text Pro"/>
                      </a:endParaRPr>
                    </a:p>
                    <a:p>
                      <a:pPr marL="342900" lvl="0" indent="-342900" algn="l">
                        <a:lnSpc>
                          <a:spcPct val="100000"/>
                        </a:lnSpc>
                        <a:spcBef>
                          <a:spcPts val="0"/>
                        </a:spcBef>
                        <a:spcAft>
                          <a:spcPts val="0"/>
                        </a:spcAft>
                        <a:buClrTx/>
                        <a:buSzTx/>
                        <a:buFont typeface="Arial" panose="020B0604020202020204" pitchFamily="34" charset="0"/>
                        <a:buChar char="•"/>
                      </a:pPr>
                      <a:r>
                        <a:rPr lang="en-US" sz="2000" b="1" i="0" u="none" strike="noStrike" baseline="0" noProof="0">
                          <a:solidFill>
                            <a:srgbClr val="000000"/>
                          </a:solidFill>
                          <a:effectLst/>
                          <a:latin typeface="Neue Haas Grotesk Text Pro"/>
                        </a:rPr>
                        <a:t>Award Categories:</a:t>
                      </a:r>
                      <a:r>
                        <a:rPr lang="en-US" sz="2000" b="0" i="0" u="none" strike="noStrike" baseline="0" noProof="0">
                          <a:solidFill>
                            <a:srgbClr val="000000"/>
                          </a:solidFill>
                          <a:effectLst/>
                          <a:latin typeface="Neue Haas Grotesk Text Pro"/>
                        </a:rPr>
                        <a:t> Emerging, Established, and Eminent Research Scholars; Creative Works; Mentoring Impact, RSCW Impact, and Translational Impact; and the new Dissertation Award.</a:t>
                      </a:r>
                      <a:endParaRPr lang="en-US"/>
                    </a:p>
                    <a:p>
                      <a:pPr marL="342900" lvl="0" indent="-342900" algn="l">
                        <a:lnSpc>
                          <a:spcPct val="100000"/>
                        </a:lnSpc>
                        <a:spcBef>
                          <a:spcPts val="0"/>
                        </a:spcBef>
                        <a:spcAft>
                          <a:spcPts val="0"/>
                        </a:spcAft>
                        <a:buClrTx/>
                        <a:buSzTx/>
                        <a:buFont typeface="Arial" panose="020B0604020202020204" pitchFamily="34" charset="0"/>
                        <a:buChar char="•"/>
                      </a:pPr>
                      <a:endParaRPr lang="en-US" sz="2000" b="0" i="0" u="none" strike="noStrike" baseline="0" noProof="0">
                        <a:solidFill>
                          <a:srgbClr val="000000"/>
                        </a:solidFill>
                        <a:effectLst/>
                        <a:latin typeface="Neue Haas Grotesk Text Pro"/>
                      </a:endParaRPr>
                    </a:p>
                    <a:p>
                      <a:pPr marL="342900" lvl="0" indent="-342900" algn="l">
                        <a:lnSpc>
                          <a:spcPct val="100000"/>
                        </a:lnSpc>
                        <a:spcBef>
                          <a:spcPts val="0"/>
                        </a:spcBef>
                        <a:spcAft>
                          <a:spcPts val="0"/>
                        </a:spcAft>
                        <a:buClrTx/>
                        <a:buSzTx/>
                        <a:buFont typeface="Arial" panose="020B0604020202020204" pitchFamily="34" charset="0"/>
                        <a:buChar char="•"/>
                      </a:pPr>
                      <a:r>
                        <a:rPr lang="en-US" sz="2000" b="1" i="0" u="none" strike="noStrike" baseline="0" noProof="0">
                          <a:solidFill>
                            <a:srgbClr val="000000"/>
                          </a:solidFill>
                          <a:effectLst/>
                          <a:latin typeface="Neue Haas Grotesk Text Pro"/>
                        </a:rPr>
                        <a:t>Nominations:</a:t>
                      </a:r>
                      <a:r>
                        <a:rPr lang="en-US" sz="2000" b="0" i="0" u="none" strike="noStrike" baseline="0" noProof="0">
                          <a:solidFill>
                            <a:srgbClr val="000000"/>
                          </a:solidFill>
                          <a:effectLst/>
                          <a:latin typeface="Neue Haas Grotesk Text Pro"/>
                        </a:rPr>
                        <a:t> Self- and colleague nominations are encouraged. Unsuccessful nominations have the option to remain active for two additional cycles.</a:t>
                      </a:r>
                      <a:endParaRPr lang="en-US"/>
                    </a:p>
                    <a:p>
                      <a:pPr marL="342900" lvl="0" indent="-342900" algn="l">
                        <a:lnSpc>
                          <a:spcPct val="100000"/>
                        </a:lnSpc>
                        <a:spcBef>
                          <a:spcPts val="0"/>
                        </a:spcBef>
                        <a:spcAft>
                          <a:spcPts val="0"/>
                        </a:spcAft>
                        <a:buClrTx/>
                        <a:buSzTx/>
                        <a:buFont typeface="Arial" panose="020B0604020202020204" pitchFamily="34" charset="0"/>
                        <a:buChar char="•"/>
                      </a:pPr>
                      <a:endParaRPr lang="en-US" sz="2000" b="0" i="0" u="none" strike="noStrike" baseline="0" noProof="0">
                        <a:solidFill>
                          <a:srgbClr val="000000"/>
                        </a:solidFill>
                        <a:effectLst/>
                        <a:latin typeface="Neue Haas Grotesk Text Pro"/>
                      </a:endParaRPr>
                    </a:p>
                    <a:p>
                      <a:pPr marL="342900" lvl="0" indent="-342900" algn="l">
                        <a:lnSpc>
                          <a:spcPct val="100000"/>
                        </a:lnSpc>
                        <a:spcBef>
                          <a:spcPts val="0"/>
                        </a:spcBef>
                        <a:spcAft>
                          <a:spcPts val="0"/>
                        </a:spcAft>
                        <a:buClrTx/>
                        <a:buSzTx/>
                        <a:buFont typeface="Arial" panose="020B0604020202020204" pitchFamily="34" charset="0"/>
                        <a:buChar char="•"/>
                      </a:pPr>
                      <a:r>
                        <a:rPr lang="en-US" sz="2000" b="1" i="0" u="none" strike="noStrike" baseline="0" noProof="0">
                          <a:solidFill>
                            <a:srgbClr val="000000"/>
                          </a:solidFill>
                          <a:effectLst/>
                          <a:latin typeface="Neue Haas Grotesk Text Pro"/>
                        </a:rPr>
                        <a:t>Celebration:</a:t>
                      </a:r>
                      <a:r>
                        <a:rPr lang="en-US" sz="2000" b="0" i="0" u="none" strike="noStrike" baseline="0" noProof="0">
                          <a:solidFill>
                            <a:srgbClr val="000000"/>
                          </a:solidFill>
                          <a:effectLst/>
                          <a:latin typeface="Neue Haas Grotesk Text Pro"/>
                        </a:rPr>
                        <a:t> Recipients are honored at a reception and featured in University communications.</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625963">
                <a:tc gridSpan="2">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cs typeface="Arial"/>
                        </a:rPr>
                        <a:t>Want to Learn More?        </a:t>
                      </a:r>
                      <a:r>
                        <a:rPr lang="en-US" sz="2000" b="0" i="0" u="none" strike="noStrike" noProof="0">
                          <a:solidFill>
                            <a:srgbClr val="000000"/>
                          </a:solidFill>
                          <a:effectLst/>
                          <a:hlinkClick r:id="rId3"/>
                        </a:rPr>
                        <a:t>Research, Scholarship, and Creative Works Awards Program</a:t>
                      </a:r>
                      <a:endParaRPr lang="en-US" sz="2000" b="1" i="0" u="none" strike="noStrike">
                        <a:solidFill>
                          <a:srgbClr val="000000"/>
                        </a:solidFill>
                        <a:effectLst/>
                        <a:latin typeface="Neue Haas Grotesk Text Pro"/>
                        <a:cs typeface="Arial"/>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2000" kern="1200">
                          <a:solidFill>
                            <a:schemeClr val="tx1"/>
                          </a:solidFill>
                          <a:effectLst/>
                          <a:latin typeface="Neue Haas Grotesk Text Pro"/>
                          <a:ea typeface="+mn-ea"/>
                          <a:cs typeface="+mn-cs"/>
                        </a:rPr>
                        <a:t>Contact: Susan Petersen, </a:t>
                      </a:r>
                      <a:r>
                        <a:rPr lang="en-US" sz="2000" kern="1200">
                          <a:solidFill>
                            <a:schemeClr val="tx1"/>
                          </a:solidFill>
                          <a:effectLst/>
                          <a:latin typeface="Neue Haas Grotesk Text Pro"/>
                          <a:ea typeface="+mn-ea"/>
                          <a:cs typeface="+mn-cs"/>
                          <a:hlinkClick r:id="rId4"/>
                        </a:rPr>
                        <a:t>susan.petersen@du.edu</a:t>
                      </a:r>
                      <a:r>
                        <a:rPr lang="en-US" sz="2000" kern="1200">
                          <a:solidFill>
                            <a:schemeClr val="tx1"/>
                          </a:solidFill>
                          <a:effectLst/>
                          <a:latin typeface="Neue Haas Grotesk Text Pro"/>
                          <a:ea typeface="+mn-ea"/>
                          <a:cs typeface="+mn-cs"/>
                        </a:rPr>
                        <a:t>, or through Microsoft Teams </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kern="1200">
                        <a:solidFill>
                          <a:schemeClr val="tx1"/>
                        </a:solidFill>
                        <a:effectLst/>
                        <a:latin typeface="Neue Haas Grotesk Text Pro"/>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3203008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EB2A4-ED69-CFB4-F2C5-3EEC88A6225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F80F1C3-E8D8-46F0-CF50-B560FBED3EFA}"/>
              </a:ext>
            </a:extLst>
          </p:cNvPr>
          <p:cNvSpPr/>
          <p:nvPr/>
        </p:nvSpPr>
        <p:spPr>
          <a:xfrm>
            <a:off x="0" y="10886"/>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C85E531-9E3D-1A53-89BC-20AC66EE1ABC}"/>
              </a:ext>
            </a:extLst>
          </p:cNvPr>
          <p:cNvSpPr txBox="1"/>
          <p:nvPr/>
        </p:nvSpPr>
        <p:spPr>
          <a:xfrm>
            <a:off x="877918" y="2213955"/>
            <a:ext cx="10247282" cy="1569660"/>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Free Copyediting for </a:t>
            </a:r>
          </a:p>
          <a:p>
            <a:r>
              <a:rPr lang="en-US" sz="4800" b="1">
                <a:solidFill>
                  <a:schemeClr val="bg1"/>
                </a:solidFill>
                <a:latin typeface="Neue Haas Grotesk Text Pro"/>
              </a:rPr>
              <a:t>Grants and Articles</a:t>
            </a:r>
            <a:endParaRPr lang="en-US" sz="4800" b="1">
              <a:solidFill>
                <a:schemeClr val="bg1"/>
              </a:solidFill>
              <a:latin typeface="Neue Haas Grotesk Text Pro" panose="020B0504020202020204" pitchFamily="34" charset="77"/>
            </a:endParaRPr>
          </a:p>
        </p:txBody>
      </p:sp>
      <p:sp>
        <p:nvSpPr>
          <p:cNvPr id="5" name="TextBox 4">
            <a:extLst>
              <a:ext uri="{FF2B5EF4-FFF2-40B4-BE49-F238E27FC236}">
                <a16:creationId xmlns:a16="http://schemas.microsoft.com/office/drawing/2014/main" id="{0193CAA2-822C-671A-91CF-A26C6C1AC1FA}"/>
              </a:ext>
            </a:extLst>
          </p:cNvPr>
          <p:cNvSpPr txBox="1"/>
          <p:nvPr/>
        </p:nvSpPr>
        <p:spPr>
          <a:xfrm>
            <a:off x="877918" y="3894097"/>
            <a:ext cx="10247282" cy="1631216"/>
          </a:xfrm>
          <a:prstGeom prst="rect">
            <a:avLst/>
          </a:prstGeom>
          <a:noFill/>
        </p:spPr>
        <p:txBody>
          <a:bodyPr wrap="square" lIns="91440" tIns="45720" rIns="91440" bIns="45720" rtlCol="0" anchor="t">
            <a:spAutoFit/>
          </a:bodyPr>
          <a:lstStyle/>
          <a:p>
            <a:r>
              <a:rPr lang="en-US" sz="2000">
                <a:solidFill>
                  <a:schemeClr val="bg1"/>
                </a:solidFill>
                <a:latin typeface="Neue Haas Grotesk Text Pro"/>
              </a:rPr>
              <a:t>A faculty member at DU for over 20 years, </a:t>
            </a:r>
            <a:r>
              <a:rPr lang="en-US" sz="2000" b="1">
                <a:solidFill>
                  <a:schemeClr val="bg1"/>
                </a:solidFill>
                <a:latin typeface="Neue Haas Grotesk Text Pro"/>
              </a:rPr>
              <a:t>Heather Martin</a:t>
            </a:r>
            <a:r>
              <a:rPr lang="en-US" sz="2000">
                <a:solidFill>
                  <a:schemeClr val="bg1"/>
                </a:solidFill>
                <a:latin typeface="Neue Haas Grotesk Text Pro"/>
              </a:rPr>
              <a:t> is a Teaching Professor in the Writing Program. In addition to her faculty role, Heather is a freelance editor and writing coach, supporting clients on a range of writing projects across disciplines. Through ORSP, Heather is able to provide copyediting services free of charge to faculty working on articles and externally funded grants.</a:t>
            </a:r>
            <a:endParaRPr lang="en-US" sz="2000">
              <a:solidFill>
                <a:schemeClr val="bg1"/>
              </a:solidFill>
              <a:latin typeface="Neue Haas Grotesk Text Pro" panose="020B0504020202020204" pitchFamily="34" charset="77"/>
            </a:endParaRPr>
          </a:p>
        </p:txBody>
      </p:sp>
      <p:pic>
        <p:nvPicPr>
          <p:cNvPr id="7" name="Picture 6" descr="A black background with white text&#10;&#10;Description automatically generated">
            <a:extLst>
              <a:ext uri="{FF2B5EF4-FFF2-40B4-BE49-F238E27FC236}">
                <a16:creationId xmlns:a16="http://schemas.microsoft.com/office/drawing/2014/main" id="{9A3D5FD9-3000-59A6-B78D-E3E5BF7886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1362980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31114-9698-2846-25EC-CC3E7ED8128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409330-FA63-226B-21DB-EAFC47830F9F}"/>
              </a:ext>
            </a:extLst>
          </p:cNvPr>
          <p:cNvSpPr txBox="1">
            <a:spLocks/>
          </p:cNvSpPr>
          <p:nvPr/>
        </p:nvSpPr>
        <p:spPr>
          <a:xfrm>
            <a:off x="11336032" y="6292970"/>
            <a:ext cx="565029" cy="565029"/>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C6BE351C-7F6B-F56F-621D-400074F021A2}"/>
              </a:ext>
            </a:extLst>
          </p:cNvPr>
          <p:cNvGraphicFramePr>
            <a:graphicFrameLocks noGrp="1"/>
          </p:cNvGraphicFramePr>
          <p:nvPr>
            <p:extLst>
              <p:ext uri="{D42A27DB-BD31-4B8C-83A1-F6EECF244321}">
                <p14:modId xmlns:p14="http://schemas.microsoft.com/office/powerpoint/2010/main" val="4142005961"/>
              </p:ext>
            </p:extLst>
          </p:nvPr>
        </p:nvGraphicFramePr>
        <p:xfrm>
          <a:off x="195714" y="251873"/>
          <a:ext cx="11800571" cy="5473402"/>
        </p:xfrm>
        <a:graphic>
          <a:graphicData uri="http://schemas.openxmlformats.org/drawingml/2006/table">
            <a:tbl>
              <a:tblPr/>
              <a:tblGrid>
                <a:gridCol w="5115393">
                  <a:extLst>
                    <a:ext uri="{9D8B030D-6E8A-4147-A177-3AD203B41FA5}">
                      <a16:colId xmlns:a16="http://schemas.microsoft.com/office/drawing/2014/main" val="3341955225"/>
                    </a:ext>
                  </a:extLst>
                </a:gridCol>
                <a:gridCol w="6685178">
                  <a:extLst>
                    <a:ext uri="{9D8B030D-6E8A-4147-A177-3AD203B41FA5}">
                      <a16:colId xmlns:a16="http://schemas.microsoft.com/office/drawing/2014/main" val="2426420254"/>
                    </a:ext>
                  </a:extLst>
                </a:gridCol>
              </a:tblGrid>
              <a:tr h="36749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3287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a:t>
                      </a:r>
                      <a:r>
                        <a:rPr lang="en-US" sz="2000" b="0" i="0" u="none" strike="noStrike" noProof="0">
                          <a:effectLst/>
                          <a:latin typeface="Neue Haas Grotesk Text Pro"/>
                        </a:rPr>
                        <a:t> ORSP</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Heather N. Martin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Free Copyediting for Grants and Articles</a:t>
                      </a:r>
                    </a:p>
                    <a:p>
                      <a:pPr marL="0" marR="0" lvl="0" indent="0" algn="l" rtl="0" eaLnBrk="1" fontAlgn="t" latinLnBrk="0" hangingPunct="1">
                        <a:lnSpc>
                          <a:spcPct val="100000"/>
                        </a:lnSpc>
                        <a:spcBef>
                          <a:spcPts val="0"/>
                        </a:spcBef>
                        <a:spcAft>
                          <a:spcPts val="0"/>
                        </a:spcAft>
                        <a:buClrTx/>
                        <a:buSzTx/>
                        <a:buFontTx/>
                        <a:buNone/>
                      </a:pPr>
                      <a:endParaRPr lang="en-US" sz="2000" b="0" i="0" u="none" strike="noStrike">
                        <a:solidFill>
                          <a:srgbClr val="000000"/>
                        </a:solidFill>
                        <a:effectLst/>
                        <a:latin typeface="Neue Haas Grotesk Text Pro"/>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194373">
                <a:tc gridSpan="2">
                  <a:txBody>
                    <a:bodyPr/>
                    <a:lstStyle/>
                    <a:p>
                      <a:pPr marL="0" marR="0" lvl="0" indent="0" algn="l" rtl="0" eaLnBrk="1" fontAlgn="b" latinLnBrk="0" hangingPunct="1">
                        <a:lnSpc>
                          <a:spcPct val="100000"/>
                        </a:lnSpc>
                        <a:spcBef>
                          <a:spcPts val="0"/>
                        </a:spcBef>
                        <a:spcAft>
                          <a:spcPts val="0"/>
                        </a:spcAft>
                        <a:buClrTx/>
                        <a:buSzTx/>
                        <a:buFontTx/>
                        <a:buNone/>
                      </a:pPr>
                      <a:endParaRPr lang="en-US" sz="2000" b="1" kern="1200">
                        <a:solidFill>
                          <a:schemeClr val="tx1"/>
                        </a:solidFill>
                        <a:effectLst/>
                        <a:latin typeface="Neue Haas Grotesk Text Pro"/>
                        <a:ea typeface="+mn-ea"/>
                        <a:cs typeface="+mn-cs"/>
                      </a:endParaRPr>
                    </a:p>
                    <a:p>
                      <a:pPr marL="0" marR="0" lvl="0" indent="0" algn="l" rtl="0" eaLnBrk="1" fontAlgn="b"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a:t>
                      </a:r>
                    </a:p>
                    <a:p>
                      <a:pPr marL="0" marR="0" lvl="0" indent="0" algn="l" defTabSz="914400" rtl="0" eaLnBrk="1" fontAlgn="b" latinLnBrk="0" hangingPunct="1">
                        <a:lnSpc>
                          <a:spcPct val="100000"/>
                        </a:lnSpc>
                        <a:spcBef>
                          <a:spcPts val="0"/>
                        </a:spcBef>
                        <a:spcAft>
                          <a:spcPts val="0"/>
                        </a:spcAft>
                        <a:buClrTx/>
                        <a:buSzTx/>
                        <a:buFontTx/>
                        <a:buNone/>
                        <a:tabLst/>
                        <a:defRPr/>
                      </a:pPr>
                      <a:endParaRPr lang="en-US" sz="2000" b="0" i="0" u="none" strike="noStrike">
                        <a:solidFill>
                          <a:srgbClr val="000000"/>
                        </a:solidFill>
                        <a:effectLst/>
                        <a:latin typeface="Neue Haas Grotesk Text Pro"/>
                      </a:endParaRPr>
                    </a:p>
                    <a:p>
                      <a:pPr marL="342900" marR="0" lvl="0" indent="-3429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0" i="0" u="none" strike="noStrike">
                          <a:solidFill>
                            <a:srgbClr val="000000"/>
                          </a:solidFill>
                          <a:effectLst/>
                          <a:latin typeface="Neue Haas Grotesk Text Pro"/>
                        </a:rPr>
                        <a:t>Free service for journal articles and externally funded grants</a:t>
                      </a:r>
                    </a:p>
                    <a:p>
                      <a:pPr marL="342900" marR="0" lvl="0" indent="-3429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0" i="0" u="none" strike="noStrike">
                          <a:solidFill>
                            <a:srgbClr val="000000"/>
                          </a:solidFill>
                          <a:effectLst/>
                          <a:latin typeface="Neue Haas Grotesk Text Pro"/>
                        </a:rPr>
                        <a:t>Drafts are copyedited for matters of correctness, style, and professional polish</a:t>
                      </a:r>
                    </a:p>
                    <a:p>
                      <a:pPr marL="342900" marR="0" lvl="0" indent="-3429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0" i="0" u="none" strike="noStrike">
                          <a:solidFill>
                            <a:srgbClr val="000000"/>
                          </a:solidFill>
                          <a:effectLst/>
                          <a:latin typeface="Neue Haas Grotesk Text Pro"/>
                        </a:rPr>
                        <a:t>Two-week turnaround</a:t>
                      </a:r>
                    </a:p>
                    <a:p>
                      <a:pPr marL="342900" marR="0" lvl="0" indent="-3429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endParaRPr lang="en-US" sz="2000" b="0" i="0" u="none" strike="noStrike">
                        <a:solidFill>
                          <a:srgbClr val="000000"/>
                        </a:solidFill>
                        <a:effectLst/>
                        <a:latin typeface="Neue Haas Grotesk Text Pro"/>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876949">
                <a:tc grid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cs typeface="Arial"/>
                        </a:rPr>
                        <a:t>Want to Learn More?     </a:t>
                      </a:r>
                      <a:r>
                        <a:rPr lang="en-US" sz="2000" b="0" i="0" u="none" strike="noStrike">
                          <a:solidFill>
                            <a:srgbClr val="000000"/>
                          </a:solidFill>
                          <a:effectLst/>
                          <a:latin typeface="Neue Haas Grotesk Text Pro"/>
                          <a:cs typeface="Arial"/>
                        </a:rPr>
                        <a:t>Contact Corinne Lengsfeld to request copyediting; she will pair you with one of two editors and professors in the Writing Program.</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21359306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DD2A1-5992-0274-E61E-3FED0F37BA3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3E1F888-FF1F-509B-0AB1-28B77E4E7375}"/>
              </a:ext>
            </a:extLst>
          </p:cNvPr>
          <p:cNvSpPr/>
          <p:nvPr/>
        </p:nvSpPr>
        <p:spPr>
          <a:xfrm>
            <a:off x="0" y="10886"/>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9F2BC82-C42D-595F-74E9-C5CA77524E0E}"/>
              </a:ext>
            </a:extLst>
          </p:cNvPr>
          <p:cNvSpPr txBox="1"/>
          <p:nvPr/>
        </p:nvSpPr>
        <p:spPr>
          <a:xfrm>
            <a:off x="877918" y="2213955"/>
            <a:ext cx="10247282" cy="1569660"/>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Scholarly</a:t>
            </a:r>
            <a:endParaRPr lang="en-US">
              <a:solidFill>
                <a:schemeClr val="bg1"/>
              </a:solidFill>
              <a:latin typeface="Calibri" panose="020F0502020204030204"/>
              <a:ea typeface="Calibri" panose="020F0502020204030204"/>
              <a:cs typeface="Calibri" panose="020F0502020204030204"/>
            </a:endParaRPr>
          </a:p>
          <a:p>
            <a:r>
              <a:rPr lang="en-US" sz="4800" b="1">
                <a:solidFill>
                  <a:schemeClr val="bg1"/>
                </a:solidFill>
                <a:latin typeface="Neue Haas Grotesk Text Pro"/>
              </a:rPr>
              <a:t>Communications</a:t>
            </a:r>
          </a:p>
        </p:txBody>
      </p:sp>
      <p:sp>
        <p:nvSpPr>
          <p:cNvPr id="5" name="TextBox 4">
            <a:extLst>
              <a:ext uri="{FF2B5EF4-FFF2-40B4-BE49-F238E27FC236}">
                <a16:creationId xmlns:a16="http://schemas.microsoft.com/office/drawing/2014/main" id="{B2B6E0FC-3EF5-C536-A6FE-62454EA70BB2}"/>
              </a:ext>
            </a:extLst>
          </p:cNvPr>
          <p:cNvSpPr txBox="1"/>
          <p:nvPr/>
        </p:nvSpPr>
        <p:spPr>
          <a:xfrm>
            <a:off x="877918" y="3894097"/>
            <a:ext cx="10247282" cy="1631216"/>
          </a:xfrm>
          <a:prstGeom prst="rect">
            <a:avLst/>
          </a:prstGeom>
          <a:noFill/>
        </p:spPr>
        <p:txBody>
          <a:bodyPr wrap="square" lIns="91440" tIns="45720" rIns="91440" bIns="45720" rtlCol="0" anchor="t">
            <a:spAutoFit/>
          </a:bodyPr>
          <a:lstStyle/>
          <a:p>
            <a:r>
              <a:rPr lang="en-US" sz="2000" b="1" err="1">
                <a:solidFill>
                  <a:srgbClr val="FFFFFF"/>
                </a:solidFill>
                <a:latin typeface="Neue Haas Grotesk Text Pro"/>
              </a:rPr>
              <a:t>Jenelys</a:t>
            </a:r>
            <a:r>
              <a:rPr lang="en-US" sz="2000" b="1">
                <a:solidFill>
                  <a:srgbClr val="FFFFFF"/>
                </a:solidFill>
                <a:latin typeface="Neue Haas Grotesk Text Pro"/>
              </a:rPr>
              <a:t> Cox</a:t>
            </a:r>
            <a:r>
              <a:rPr lang="en-US" sz="2000">
                <a:solidFill>
                  <a:srgbClr val="FFFFFF"/>
                </a:solidFill>
                <a:latin typeface="Neue Haas Grotesk Text Pro"/>
              </a:rPr>
              <a:t> is the Scholarly Communications Librarian at the University Libraries. She is responsible for maintaining DU's Institutional Repository, providing education and support around copyright and Open Access publication, working with faculty, staff, and students on the publication process, and providing support for in-house publications and repository collections.</a:t>
            </a:r>
            <a:endParaRPr lang="en-US"/>
          </a:p>
        </p:txBody>
      </p:sp>
      <p:pic>
        <p:nvPicPr>
          <p:cNvPr id="7" name="Picture 6" descr="A black background with white text&#10;&#10;Description automatically generated">
            <a:extLst>
              <a:ext uri="{FF2B5EF4-FFF2-40B4-BE49-F238E27FC236}">
                <a16:creationId xmlns:a16="http://schemas.microsoft.com/office/drawing/2014/main" id="{418AF5BE-C753-3B58-FF5F-8E73C8C758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628680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F127-0F8F-FB6F-D855-D5FD2E8C58B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C145C5C-8F4A-496B-2F30-8F2C20FD2EFB}"/>
              </a:ext>
            </a:extLst>
          </p:cNvPr>
          <p:cNvSpPr txBox="1">
            <a:spLocks/>
          </p:cNvSpPr>
          <p:nvPr/>
        </p:nvSpPr>
        <p:spPr>
          <a:xfrm>
            <a:off x="11336032" y="6292970"/>
            <a:ext cx="565029" cy="565029"/>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29D0E93E-677F-3137-82C6-0E029442D69B}"/>
              </a:ext>
            </a:extLst>
          </p:cNvPr>
          <p:cNvGraphicFramePr>
            <a:graphicFrameLocks noGrp="1"/>
          </p:cNvGraphicFramePr>
          <p:nvPr>
            <p:extLst>
              <p:ext uri="{D42A27DB-BD31-4B8C-83A1-F6EECF244321}">
                <p14:modId xmlns:p14="http://schemas.microsoft.com/office/powerpoint/2010/main" val="3329817864"/>
              </p:ext>
            </p:extLst>
          </p:nvPr>
        </p:nvGraphicFramePr>
        <p:xfrm>
          <a:off x="195714" y="251873"/>
          <a:ext cx="11800571" cy="6248793"/>
        </p:xfrm>
        <a:graphic>
          <a:graphicData uri="http://schemas.openxmlformats.org/drawingml/2006/table">
            <a:tbl>
              <a:tblPr/>
              <a:tblGrid>
                <a:gridCol w="5115393">
                  <a:extLst>
                    <a:ext uri="{9D8B030D-6E8A-4147-A177-3AD203B41FA5}">
                      <a16:colId xmlns:a16="http://schemas.microsoft.com/office/drawing/2014/main" val="3341955225"/>
                    </a:ext>
                  </a:extLst>
                </a:gridCol>
                <a:gridCol w="6685178">
                  <a:extLst>
                    <a:ext uri="{9D8B030D-6E8A-4147-A177-3AD203B41FA5}">
                      <a16:colId xmlns:a16="http://schemas.microsoft.com/office/drawing/2014/main" val="2426420254"/>
                    </a:ext>
                  </a:extLst>
                </a:gridCol>
              </a:tblGrid>
              <a:tr h="36749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32870">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DU Libraries</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a:t>
                      </a:r>
                      <a:r>
                        <a:rPr lang="en-US" sz="2000" kern="1200" err="1">
                          <a:solidFill>
                            <a:schemeClr val="tx1"/>
                          </a:solidFill>
                          <a:effectLst/>
                          <a:latin typeface="Neue Haas Grotesk Text Pro"/>
                          <a:ea typeface="+mn-ea"/>
                          <a:cs typeface="+mn-cs"/>
                        </a:rPr>
                        <a:t>Jenelys</a:t>
                      </a:r>
                      <a:r>
                        <a:rPr lang="en-US" sz="2000" kern="1200">
                          <a:solidFill>
                            <a:schemeClr val="tx1"/>
                          </a:solidFill>
                          <a:effectLst/>
                          <a:latin typeface="Neue Haas Grotesk Text Pro"/>
                          <a:ea typeface="+mn-ea"/>
                          <a:cs typeface="+mn-cs"/>
                        </a:rPr>
                        <a:t> Cox</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Scholarly Communications</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2926473">
                <a:tc gridSpan="2">
                  <a:txBody>
                    <a:bodyPr/>
                    <a:lstStyle/>
                    <a:p>
                      <a:pPr marL="0" marR="0" lvl="0" indent="0" algn="l" rtl="0" eaLnBrk="1" fontAlgn="b" latinLnBrk="0" hangingPunct="1">
                        <a:lnSpc>
                          <a:spcPct val="100000"/>
                        </a:lnSpc>
                        <a:spcBef>
                          <a:spcPts val="0"/>
                        </a:spcBef>
                        <a:spcAft>
                          <a:spcPts val="0"/>
                        </a:spcAft>
                        <a:buClrTx/>
                        <a:buSzTx/>
                        <a:buFontTx/>
                        <a:buNone/>
                      </a:pPr>
                      <a:endParaRPr lang="en-US" sz="2000" b="1" kern="1200">
                        <a:solidFill>
                          <a:schemeClr val="tx1"/>
                        </a:solidFill>
                        <a:effectLst/>
                        <a:latin typeface="Neue Haas Grotesk Text Pro"/>
                        <a:ea typeface="+mn-ea"/>
                        <a:cs typeface="+mn-cs"/>
                      </a:endParaRPr>
                    </a:p>
                    <a:p>
                      <a:pPr marL="0" marR="0" lvl="0" indent="0" algn="l" rtl="0" eaLnBrk="1" fontAlgn="b"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a:t>
                      </a:r>
                    </a:p>
                    <a:p>
                      <a:pPr marL="342900" lvl="0" indent="-342900" algn="l">
                        <a:lnSpc>
                          <a:spcPct val="100000"/>
                        </a:lnSpc>
                        <a:buFont typeface="Arial"/>
                        <a:buChar char="•"/>
                      </a:pPr>
                      <a:r>
                        <a:rPr lang="en-US" sz="2000" b="0" i="0" u="none" strike="noStrike" baseline="0" noProof="0">
                          <a:solidFill>
                            <a:srgbClr val="000000"/>
                          </a:solidFill>
                          <a:effectLst/>
                          <a:latin typeface="Neue Haas Grotesk Text Pro"/>
                        </a:rPr>
                        <a:t>Institutional Repository: Digital Commons @ DU</a:t>
                      </a:r>
                      <a:endParaRPr lang="en-US" sz="2000">
                        <a:latin typeface="Neue Haas Grotesk Text Pro"/>
                      </a:endParaRPr>
                    </a:p>
                    <a:p>
                      <a:pPr marL="342900" lvl="0" indent="-342900" algn="l">
                        <a:lnSpc>
                          <a:spcPct val="100000"/>
                        </a:lnSpc>
                        <a:buFont typeface="Arial"/>
                        <a:buChar char="•"/>
                      </a:pPr>
                      <a:r>
                        <a:rPr lang="en-US" sz="2000" b="0" i="0" u="none" strike="noStrike" baseline="0" noProof="0">
                          <a:solidFill>
                            <a:srgbClr val="000000"/>
                          </a:solidFill>
                          <a:effectLst/>
                          <a:latin typeface="Neue Haas Grotesk Text Pro"/>
                        </a:rPr>
                        <a:t>Services</a:t>
                      </a:r>
                      <a:endParaRPr lang="en-US" sz="2000">
                        <a:latin typeface="Neue Haas Grotesk Text Pro"/>
                      </a:endParaRPr>
                    </a:p>
                    <a:p>
                      <a:pPr marL="0" marR="0" lvl="0" indent="0" algn="l">
                        <a:lnSpc>
                          <a:spcPct val="100000"/>
                        </a:lnSpc>
                        <a:spcBef>
                          <a:spcPts val="0"/>
                        </a:spcBef>
                        <a:spcAft>
                          <a:spcPts val="0"/>
                        </a:spcAft>
                        <a:buClrTx/>
                        <a:buSzTx/>
                        <a:buFontTx/>
                        <a:buNone/>
                      </a:pPr>
                      <a:endParaRPr lang="en-US" sz="2000" b="0" i="0" u="none" strike="noStrike">
                        <a:solidFill>
                          <a:srgbClr val="000000"/>
                        </a:solidFill>
                        <a:effectLst/>
                        <a:latin typeface="Neue Haas Grotesk Text Pro"/>
                      </a:endParaRPr>
                    </a:p>
                    <a:p>
                      <a:pPr marL="0" marR="0" lvl="0" indent="0" algn="l" rtl="0" eaLnBrk="1" fontAlgn="b" latinLnBrk="0" hangingPunct="1">
                        <a:lnSpc>
                          <a:spcPct val="100000"/>
                        </a:lnSpc>
                        <a:buClrTx/>
                        <a:buSzTx/>
                        <a:buNone/>
                      </a:pPr>
                      <a:r>
                        <a:rPr lang="en-US" sz="2000" b="1" i="0" u="none" strike="noStrike">
                          <a:solidFill>
                            <a:srgbClr val="000000"/>
                          </a:solidFill>
                          <a:effectLst/>
                          <a:latin typeface="Neue Haas Grotesk Text Pro"/>
                        </a:rPr>
                        <a:t>What You Need to Know:</a:t>
                      </a:r>
                    </a:p>
                    <a:p>
                      <a:pPr marL="342900" lvl="0" indent="-342900" algn="l">
                        <a:lnSpc>
                          <a:spcPct val="100000"/>
                        </a:lnSpc>
                        <a:spcBef>
                          <a:spcPts val="0"/>
                        </a:spcBef>
                        <a:spcAft>
                          <a:spcPts val="0"/>
                        </a:spcAft>
                        <a:buClrTx/>
                        <a:buSzTx/>
                        <a:buFont typeface="Arial" panose="020B0604020202020204" pitchFamily="34" charset="0"/>
                        <a:buChar char="•"/>
                      </a:pPr>
                      <a:r>
                        <a:rPr lang="en-US" sz="2000" b="0" i="0" u="none" strike="noStrike" baseline="0" noProof="0">
                          <a:solidFill>
                            <a:srgbClr val="000000"/>
                          </a:solidFill>
                          <a:effectLst/>
                          <a:latin typeface="Neue Haas Grotesk Text Pro"/>
                        </a:rPr>
                        <a:t>What We Accept</a:t>
                      </a:r>
                      <a:endParaRPr lang="en-US" sz="2000">
                        <a:latin typeface="Neue Haas Grotesk Text Pro"/>
                      </a:endParaRPr>
                    </a:p>
                    <a:p>
                      <a:pPr marL="342900" lvl="0" indent="-342900" algn="l">
                        <a:lnSpc>
                          <a:spcPct val="100000"/>
                        </a:lnSpc>
                        <a:spcBef>
                          <a:spcPts val="0"/>
                        </a:spcBef>
                        <a:spcAft>
                          <a:spcPts val="0"/>
                        </a:spcAft>
                        <a:buClrTx/>
                        <a:buSzTx/>
                        <a:buFont typeface="Arial" panose="020B0604020202020204" pitchFamily="34" charset="0"/>
                        <a:buChar char="•"/>
                      </a:pPr>
                      <a:r>
                        <a:rPr lang="en-US" sz="2000" b="0" i="0" u="none" strike="noStrike" baseline="0" noProof="0">
                          <a:solidFill>
                            <a:srgbClr val="000000"/>
                          </a:solidFill>
                          <a:effectLst/>
                          <a:latin typeface="Neue Haas Grotesk Text Pro"/>
                        </a:rPr>
                        <a:t>How to Submit (email or QR code below) </a:t>
                      </a:r>
                      <a:endParaRPr lang="en-US" sz="2000">
                        <a:latin typeface="Neue Haas Grotesk Text Pro"/>
                      </a:endParaRPr>
                    </a:p>
                    <a:p>
                      <a:pPr marL="342900" marR="0" lvl="0" indent="-342900" algn="l">
                        <a:lnSpc>
                          <a:spcPct val="100000"/>
                        </a:lnSpc>
                        <a:spcBef>
                          <a:spcPts val="0"/>
                        </a:spcBef>
                        <a:spcAft>
                          <a:spcPts val="0"/>
                        </a:spcAft>
                        <a:buClrTx/>
                        <a:buSzTx/>
                        <a:buFont typeface="Arial" panose="020B0604020202020204" pitchFamily="34" charset="0"/>
                        <a:buChar char="•"/>
                      </a:pPr>
                      <a:r>
                        <a:rPr lang="en-US" sz="2000" b="0" i="0" u="none" strike="noStrike" baseline="0" noProof="0">
                          <a:solidFill>
                            <a:srgbClr val="000000"/>
                          </a:solidFill>
                          <a:effectLst/>
                          <a:latin typeface="Neue Haas Grotesk Text Pro"/>
                        </a:rPr>
                        <a:t>Get a Handout!</a:t>
                      </a:r>
                      <a:endParaRPr lang="en-US" sz="2000"/>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876949">
                <a:tc gridSpan="2">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cs typeface="Arial"/>
                        </a:rPr>
                        <a:t>Want to Learn More?            </a:t>
                      </a:r>
                      <a:endParaRPr lang="en-US" sz="2000" b="0" i="0" u="none" strike="noStrike">
                        <a:solidFill>
                          <a:srgbClr val="000000"/>
                        </a:solidFill>
                        <a:effectLst/>
                        <a:latin typeface="Neue Haas Grotesk Text Pro"/>
                        <a:cs typeface="Arial"/>
                      </a:endParaRPr>
                    </a:p>
                    <a:p>
                      <a:pPr marL="0" marR="0" lvl="0" indent="0" algn="l">
                        <a:lnSpc>
                          <a:spcPct val="100000"/>
                        </a:lnSpc>
                        <a:spcBef>
                          <a:spcPts val="0"/>
                        </a:spcBef>
                        <a:spcAft>
                          <a:spcPts val="0"/>
                        </a:spcAft>
                        <a:buClrTx/>
                        <a:buSzTx/>
                        <a:buFontTx/>
                        <a:buNone/>
                      </a:pPr>
                      <a:endParaRPr lang="en-US" sz="2000" b="1" i="0" u="none" strike="noStrike">
                        <a:solidFill>
                          <a:srgbClr val="000000"/>
                        </a:solidFill>
                        <a:effectLst/>
                        <a:latin typeface="Neue Haas Grotesk Text Pro"/>
                        <a:cs typeface="Arial"/>
                      </a:endParaRPr>
                    </a:p>
                    <a:p>
                      <a:pPr lvl="0" algn="l">
                        <a:lnSpc>
                          <a:spcPct val="100000"/>
                        </a:lnSpc>
                        <a:spcBef>
                          <a:spcPts val="0"/>
                        </a:spcBef>
                        <a:spcAft>
                          <a:spcPts val="0"/>
                        </a:spcAft>
                        <a:buNone/>
                      </a:pPr>
                      <a:r>
                        <a:rPr lang="en-US" sz="2000" b="0" i="0" u="none" strike="noStrike" noProof="0">
                          <a:solidFill>
                            <a:srgbClr val="000000"/>
                          </a:solidFill>
                          <a:effectLst/>
                          <a:latin typeface="Aptos Narrow"/>
                        </a:rPr>
                        <a:t>Submit here or Email </a:t>
                      </a:r>
                      <a:r>
                        <a:rPr lang="en-US" sz="2000" b="0" i="0" u="none" strike="noStrike" noProof="0">
                          <a:solidFill>
                            <a:srgbClr val="000000"/>
                          </a:solidFill>
                          <a:effectLst/>
                          <a:latin typeface="Aptos Narrow"/>
                          <a:hlinkClick r:id="rId3"/>
                        </a:rPr>
                        <a:t>dig-commons@du.edu</a:t>
                      </a:r>
                      <a:r>
                        <a:rPr lang="en-US" sz="2000" b="0" i="0" u="none" strike="noStrike" noProof="0">
                          <a:solidFill>
                            <a:srgbClr val="000000"/>
                          </a:solidFill>
                          <a:effectLst/>
                          <a:latin typeface="Aptos Narrow"/>
                        </a:rPr>
                        <a:t>  -&gt;                                                             Open Access Fund -&gt;</a:t>
                      </a:r>
                      <a:endParaRPr lang="en-US"/>
                    </a:p>
                    <a:p>
                      <a:pPr lvl="0" algn="l">
                        <a:lnSpc>
                          <a:spcPct val="100000"/>
                        </a:lnSpc>
                        <a:spcBef>
                          <a:spcPts val="0"/>
                        </a:spcBef>
                        <a:spcAft>
                          <a:spcPts val="0"/>
                        </a:spcAft>
                        <a:buNone/>
                      </a:pPr>
                      <a:endParaRPr lang="en-US" sz="2000" b="0" i="0" u="none" strike="noStrike" noProof="0">
                        <a:solidFill>
                          <a:srgbClr val="000000"/>
                        </a:solidFill>
                        <a:effectLst/>
                        <a:latin typeface="Aptos Narrow"/>
                      </a:endParaRPr>
                    </a:p>
                    <a:p>
                      <a:pPr marL="0" marR="0" lvl="0" indent="0" algn="l">
                        <a:lnSpc>
                          <a:spcPct val="100000"/>
                        </a:lnSpc>
                        <a:spcBef>
                          <a:spcPts val="0"/>
                        </a:spcBef>
                        <a:spcAft>
                          <a:spcPts val="0"/>
                        </a:spcAft>
                        <a:buNone/>
                      </a:pPr>
                      <a:r>
                        <a:rPr lang="en-US" sz="2000" b="0" i="0" u="none" strike="noStrike" baseline="0" noProof="0">
                          <a:solidFill>
                            <a:srgbClr val="000000"/>
                          </a:solidFill>
                          <a:effectLst/>
                          <a:latin typeface="Neue Haas Grotesk Text Pro"/>
                          <a:hlinkClick r:id="rId4"/>
                        </a:rPr>
                        <a:t>Repository FAQ</a:t>
                      </a:r>
                      <a:endParaRPr lang="en-US" b="0"/>
                    </a:p>
                    <a:p>
                      <a:pPr marL="0" marR="0" lvl="0" indent="0" algn="l">
                        <a:lnSpc>
                          <a:spcPct val="100000"/>
                        </a:lnSpc>
                        <a:spcBef>
                          <a:spcPts val="0"/>
                        </a:spcBef>
                        <a:spcAft>
                          <a:spcPts val="0"/>
                        </a:spcAft>
                        <a:buClrTx/>
                        <a:buSzTx/>
                        <a:buFontTx/>
                        <a:buNone/>
                      </a:pPr>
                      <a:endParaRPr lang="en-US" sz="2000" b="1"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pic>
        <p:nvPicPr>
          <p:cNvPr id="2" name="Picture 1" descr="A qr code on a white background&#10;&#10;AI-generated content may be incorrect.">
            <a:extLst>
              <a:ext uri="{FF2B5EF4-FFF2-40B4-BE49-F238E27FC236}">
                <a16:creationId xmlns:a16="http://schemas.microsoft.com/office/drawing/2014/main" id="{E69DDF6D-FE0B-2288-F73E-F4DF6CE90E44}"/>
              </a:ext>
            </a:extLst>
          </p:cNvPr>
          <p:cNvPicPr>
            <a:picLocks noChangeAspect="1"/>
          </p:cNvPicPr>
          <p:nvPr/>
        </p:nvPicPr>
        <p:blipFill>
          <a:blip r:embed="rId5"/>
          <a:stretch>
            <a:fillRect/>
          </a:stretch>
        </p:blipFill>
        <p:spPr>
          <a:xfrm>
            <a:off x="5150799" y="4656237"/>
            <a:ext cx="1495425" cy="1514475"/>
          </a:xfrm>
          <a:prstGeom prst="rect">
            <a:avLst/>
          </a:prstGeom>
        </p:spPr>
      </p:pic>
      <p:pic>
        <p:nvPicPr>
          <p:cNvPr id="3" name="Picture 2" descr="A qr code with a few black squares&#10;&#10;AI-generated content may be incorrect.">
            <a:extLst>
              <a:ext uri="{FF2B5EF4-FFF2-40B4-BE49-F238E27FC236}">
                <a16:creationId xmlns:a16="http://schemas.microsoft.com/office/drawing/2014/main" id="{F767B82D-F721-13B8-49F2-A53B61C506A8}"/>
              </a:ext>
            </a:extLst>
          </p:cNvPr>
          <p:cNvPicPr>
            <a:picLocks noChangeAspect="1"/>
          </p:cNvPicPr>
          <p:nvPr/>
        </p:nvPicPr>
        <p:blipFill>
          <a:blip r:embed="rId6"/>
          <a:stretch>
            <a:fillRect/>
          </a:stretch>
        </p:blipFill>
        <p:spPr>
          <a:xfrm>
            <a:off x="10150235" y="4692570"/>
            <a:ext cx="1466850" cy="1447800"/>
          </a:xfrm>
          <a:prstGeom prst="rect">
            <a:avLst/>
          </a:prstGeom>
        </p:spPr>
      </p:pic>
    </p:spTree>
    <p:extLst>
      <p:ext uri="{BB962C8B-B14F-4D97-AF65-F5344CB8AC3E}">
        <p14:creationId xmlns:p14="http://schemas.microsoft.com/office/powerpoint/2010/main" val="8890007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11DEF-EE6D-4A82-6E87-84F20B05321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179F02F-6CD6-7E8B-BE7C-6B7BD952D4A6}"/>
              </a:ext>
            </a:extLst>
          </p:cNvPr>
          <p:cNvSpPr/>
          <p:nvPr/>
        </p:nvSpPr>
        <p:spPr>
          <a:xfrm>
            <a:off x="0" y="10886"/>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84EF31D-3DD3-000C-B7F6-05581480C50D}"/>
              </a:ext>
            </a:extLst>
          </p:cNvPr>
          <p:cNvSpPr txBox="1"/>
          <p:nvPr/>
        </p:nvSpPr>
        <p:spPr>
          <a:xfrm>
            <a:off x="877918" y="2213955"/>
            <a:ext cx="10247282" cy="1569660"/>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Research Data </a:t>
            </a:r>
            <a:endParaRPr lang="en-US">
              <a:solidFill>
                <a:schemeClr val="bg1"/>
              </a:solidFill>
              <a:latin typeface="Calibri" panose="020F0502020204030204"/>
              <a:ea typeface="Calibri" panose="020F0502020204030204"/>
              <a:cs typeface="Calibri" panose="020F0502020204030204"/>
            </a:endParaRPr>
          </a:p>
          <a:p>
            <a:r>
              <a:rPr lang="en-US" sz="4800" b="1">
                <a:solidFill>
                  <a:schemeClr val="bg1"/>
                </a:solidFill>
                <a:latin typeface="Neue Haas Grotesk Text Pro"/>
              </a:rPr>
              <a:t>Management Services</a:t>
            </a:r>
            <a:endParaRPr lang="en-US">
              <a:solidFill>
                <a:schemeClr val="bg1"/>
              </a:solidFill>
              <a:ea typeface="Calibri"/>
              <a:cs typeface="Calibri"/>
            </a:endParaRPr>
          </a:p>
        </p:txBody>
      </p:sp>
      <p:sp>
        <p:nvSpPr>
          <p:cNvPr id="5" name="TextBox 4">
            <a:extLst>
              <a:ext uri="{FF2B5EF4-FFF2-40B4-BE49-F238E27FC236}">
                <a16:creationId xmlns:a16="http://schemas.microsoft.com/office/drawing/2014/main" id="{9C56173B-76F3-4CAE-C531-D5C6F2EEE91B}"/>
              </a:ext>
            </a:extLst>
          </p:cNvPr>
          <p:cNvSpPr txBox="1"/>
          <p:nvPr/>
        </p:nvSpPr>
        <p:spPr>
          <a:xfrm>
            <a:off x="877918" y="3894097"/>
            <a:ext cx="10247282" cy="1323439"/>
          </a:xfrm>
          <a:prstGeom prst="rect">
            <a:avLst/>
          </a:prstGeom>
          <a:noFill/>
        </p:spPr>
        <p:txBody>
          <a:bodyPr wrap="square" lIns="91440" tIns="45720" rIns="91440" bIns="45720" rtlCol="0" anchor="t">
            <a:spAutoFit/>
          </a:bodyPr>
          <a:lstStyle/>
          <a:p>
            <a:r>
              <a:rPr lang="en-US" sz="2000" b="1">
                <a:solidFill>
                  <a:srgbClr val="FFFFFF"/>
                </a:solidFill>
                <a:latin typeface="Neue Haas Grotesk Text Pro"/>
              </a:rPr>
              <a:t>Yue Hao</a:t>
            </a:r>
            <a:r>
              <a:rPr lang="en-US" sz="2000">
                <a:solidFill>
                  <a:srgbClr val="FFFFFF"/>
                </a:solidFill>
                <a:latin typeface="Neue Haas Grotesk Text Pro"/>
              </a:rPr>
              <a:t> serves as the Data Services Librarian for the University Libraries. She is responsible for supporting the university's research community by providing consultations, with a primary focus on developing Data Management Plans (DMPs) and supporting research involving GIS and spatial analysis.</a:t>
            </a:r>
            <a:endParaRPr lang="en-US"/>
          </a:p>
        </p:txBody>
      </p:sp>
      <p:pic>
        <p:nvPicPr>
          <p:cNvPr id="7" name="Picture 6" descr="A black background with white text&#10;&#10;Description automatically generated">
            <a:extLst>
              <a:ext uri="{FF2B5EF4-FFF2-40B4-BE49-F238E27FC236}">
                <a16:creationId xmlns:a16="http://schemas.microsoft.com/office/drawing/2014/main" id="{5245A737-7048-EE85-8988-5C97A22788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3385103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71C8B-6445-2BB4-AFEF-27B4E05C03B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8A58AE8-390A-2B4E-EEC5-C856887E0872}"/>
              </a:ext>
            </a:extLst>
          </p:cNvPr>
          <p:cNvSpPr txBox="1">
            <a:spLocks/>
          </p:cNvSpPr>
          <p:nvPr/>
        </p:nvSpPr>
        <p:spPr>
          <a:xfrm>
            <a:off x="11336032" y="6292970"/>
            <a:ext cx="565029" cy="565029"/>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44178362-7E6E-70F8-7E3C-EE409CB093AE}"/>
              </a:ext>
            </a:extLst>
          </p:cNvPr>
          <p:cNvGraphicFramePr>
            <a:graphicFrameLocks noGrp="1"/>
          </p:cNvGraphicFramePr>
          <p:nvPr>
            <p:extLst>
              <p:ext uri="{D42A27DB-BD31-4B8C-83A1-F6EECF244321}">
                <p14:modId xmlns:p14="http://schemas.microsoft.com/office/powerpoint/2010/main" val="1706224706"/>
              </p:ext>
            </p:extLst>
          </p:nvPr>
        </p:nvGraphicFramePr>
        <p:xfrm>
          <a:off x="195714" y="251873"/>
          <a:ext cx="11800571" cy="5473402"/>
        </p:xfrm>
        <a:graphic>
          <a:graphicData uri="http://schemas.openxmlformats.org/drawingml/2006/table">
            <a:tbl>
              <a:tblPr/>
              <a:tblGrid>
                <a:gridCol w="5115393">
                  <a:extLst>
                    <a:ext uri="{9D8B030D-6E8A-4147-A177-3AD203B41FA5}">
                      <a16:colId xmlns:a16="http://schemas.microsoft.com/office/drawing/2014/main" val="3341955225"/>
                    </a:ext>
                  </a:extLst>
                </a:gridCol>
                <a:gridCol w="6685178">
                  <a:extLst>
                    <a:ext uri="{9D8B030D-6E8A-4147-A177-3AD203B41FA5}">
                      <a16:colId xmlns:a16="http://schemas.microsoft.com/office/drawing/2014/main" val="2426420254"/>
                    </a:ext>
                  </a:extLst>
                </a:gridCol>
              </a:tblGrid>
              <a:tr h="36749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32870">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Department/Division:</a:t>
                      </a:r>
                      <a:r>
                        <a:rPr lang="en-US" sz="2000" b="0" i="0" u="none" strike="noStrike">
                          <a:solidFill>
                            <a:srgbClr val="000000"/>
                          </a:solidFill>
                          <a:effectLst/>
                          <a:latin typeface="Neue Haas Grotesk Text Pro"/>
                        </a:rPr>
                        <a:t> </a:t>
                      </a:r>
                      <a:r>
                        <a:rPr lang="en-US" sz="2000" b="0" i="0" u="none" strike="noStrike" noProof="0">
                          <a:effectLst/>
                          <a:latin typeface="Neue Haas Grotesk Text Pro"/>
                        </a:rPr>
                        <a:t> DU Libraries</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Yue Hao</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Research Data Management Services</a:t>
                      </a:r>
                    </a:p>
                    <a:p>
                      <a:pPr marL="0" marR="0" lvl="0" indent="0" algn="l" rtl="0" eaLnBrk="1" fontAlgn="t" latinLnBrk="0" hangingPunct="1">
                        <a:lnSpc>
                          <a:spcPct val="100000"/>
                        </a:lnSpc>
                        <a:spcBef>
                          <a:spcPts val="0"/>
                        </a:spcBef>
                        <a:spcAft>
                          <a:spcPts val="0"/>
                        </a:spcAft>
                        <a:buClrTx/>
                        <a:buSzTx/>
                        <a:buFontTx/>
                        <a:buNone/>
                      </a:pPr>
                      <a:endParaRPr lang="en-US" sz="2000" b="0" i="0" u="none" strike="noStrike">
                        <a:solidFill>
                          <a:srgbClr val="000000"/>
                        </a:solidFill>
                        <a:effectLst/>
                        <a:latin typeface="Neue Haas Grotesk Text Pro"/>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194373">
                <a:tc gridSpan="2">
                  <a:txBody>
                    <a:bodyPr/>
                    <a:lstStyle/>
                    <a:p>
                      <a:pPr marL="0" marR="0" lvl="0" indent="0" algn="l" rtl="0" eaLnBrk="1" fontAlgn="b"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Key Points: </a:t>
                      </a:r>
                      <a:r>
                        <a:rPr lang="en-US" sz="2000" b="0" i="0" u="none" strike="noStrike">
                          <a:solidFill>
                            <a:srgbClr val="000000"/>
                          </a:solidFill>
                          <a:effectLst/>
                          <a:latin typeface="Neue Haas Grotesk Text Pro"/>
                        </a:rPr>
                        <a:t> </a:t>
                      </a:r>
                      <a:endParaRPr lang="en-US"/>
                    </a:p>
                    <a:p>
                      <a:pPr marL="342900" marR="0" lvl="0" indent="-342900" algn="l" rtl="0" eaLnBrk="1" fontAlgn="b" latinLnBrk="0" hangingPunct="1">
                        <a:lnSpc>
                          <a:spcPct val="100000"/>
                        </a:lnSpc>
                        <a:buClrTx/>
                        <a:buSzTx/>
                        <a:buFont typeface="Arial" panose="020B0604020202020204" pitchFamily="34" charset="0"/>
                        <a:buChar char="•"/>
                      </a:pPr>
                      <a:r>
                        <a:rPr lang="en-US" sz="2000" b="0" i="0" u="none" strike="noStrike">
                          <a:solidFill>
                            <a:srgbClr val="000000"/>
                          </a:solidFill>
                          <a:effectLst/>
                          <a:latin typeface="Neue Haas Grotesk Text Pro"/>
                        </a:rPr>
                        <a:t>What is Research Data Management (RDM)?</a:t>
                      </a:r>
                    </a:p>
                    <a:p>
                      <a:pPr marL="342900" lvl="0" indent="-342900" algn="l">
                        <a:lnSpc>
                          <a:spcPct val="100000"/>
                        </a:lnSpc>
                        <a:spcBef>
                          <a:spcPts val="0"/>
                        </a:spcBef>
                        <a:spcAft>
                          <a:spcPts val="0"/>
                        </a:spcAft>
                        <a:buClrTx/>
                        <a:buSzTx/>
                        <a:buFont typeface="Arial" panose="020B0604020202020204" pitchFamily="34" charset="0"/>
                        <a:buChar char="•"/>
                      </a:pPr>
                      <a:r>
                        <a:rPr lang="en-US" sz="1800" b="0" i="0" u="none" strike="noStrike" baseline="0" noProof="0">
                          <a:solidFill>
                            <a:srgbClr val="000000"/>
                          </a:solidFill>
                          <a:effectLst/>
                          <a:latin typeface="Neue Haas Grotesk Text Pro"/>
                        </a:rPr>
                        <a:t>Research data management is the process of organizing, storing, preserving, and sharing the data collected and used in a research project. It covers the entire lifecycle of the data, from planning the project to the long-term archiving of the results. The main goal is to ensure that the data is accurate, authentic, reliable, and accessible for future use by both the original researchers and others in the scientific community.</a:t>
                      </a:r>
                      <a:endParaRPr lang="en-US" sz="1800"/>
                    </a:p>
                    <a:p>
                      <a:pPr marL="342900" marR="0" lvl="0" indent="-342900" algn="l">
                        <a:lnSpc>
                          <a:spcPct val="100000"/>
                        </a:lnSpc>
                        <a:spcBef>
                          <a:spcPts val="0"/>
                        </a:spcBef>
                        <a:spcAft>
                          <a:spcPts val="0"/>
                        </a:spcAft>
                        <a:buClrTx/>
                        <a:buSzTx/>
                        <a:buFont typeface="Arial" panose="020B0604020202020204" pitchFamily="34" charset="0"/>
                        <a:buChar char="•"/>
                      </a:pPr>
                      <a:endParaRPr lang="en-US" sz="2000" b="0" i="0" u="none" strike="noStrike">
                        <a:solidFill>
                          <a:srgbClr val="000000"/>
                        </a:solidFill>
                        <a:effectLst/>
                        <a:latin typeface="Neue Haas Grotesk Text Pro"/>
                      </a:endParaRPr>
                    </a:p>
                    <a:p>
                      <a:pPr marL="342900" marR="0" lvl="0" indent="-34290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endParaRPr lang="en-US" sz="2000" b="0" i="0" u="none" strike="noStrike">
                        <a:solidFill>
                          <a:srgbClr val="000000"/>
                        </a:solidFill>
                        <a:effectLst/>
                        <a:latin typeface="Neue Haas Grotesk Text Pro"/>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876949">
                <a:tc gridSpan="2">
                  <a:txBody>
                    <a:bodyPr/>
                    <a:lstStyle/>
                    <a:p>
                      <a:pPr marL="0" marR="0" lvl="0" indent="0" algn="l" rtl="0" eaLnBrk="1" fontAlgn="t" latinLnBrk="0" hangingPunct="1">
                        <a:lnSpc>
                          <a:spcPct val="100000"/>
                        </a:lnSpc>
                        <a:spcBef>
                          <a:spcPts val="0"/>
                        </a:spcBef>
                        <a:spcAft>
                          <a:spcPts val="0"/>
                        </a:spcAft>
                        <a:buClrTx/>
                        <a:buSzTx/>
                        <a:buFontTx/>
                        <a:buNone/>
                      </a:pPr>
                      <a:endParaRPr lang="en-US" sz="20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pic>
        <p:nvPicPr>
          <p:cNvPr id="2" name="Picture 1" descr="A diagram of a process&#10;&#10;AI-generated content may be incorrect.">
            <a:extLst>
              <a:ext uri="{FF2B5EF4-FFF2-40B4-BE49-F238E27FC236}">
                <a16:creationId xmlns:a16="http://schemas.microsoft.com/office/drawing/2014/main" id="{44ECE47C-E907-DF4F-96F1-9968994306B0}"/>
              </a:ext>
            </a:extLst>
          </p:cNvPr>
          <p:cNvPicPr>
            <a:picLocks noChangeAspect="1"/>
          </p:cNvPicPr>
          <p:nvPr/>
        </p:nvPicPr>
        <p:blipFill>
          <a:blip r:embed="rId3"/>
          <a:srcRect t="6926" r="76" b="310"/>
          <a:stretch>
            <a:fillRect/>
          </a:stretch>
        </p:blipFill>
        <p:spPr>
          <a:xfrm>
            <a:off x="857250" y="3832224"/>
            <a:ext cx="10236746" cy="3021829"/>
          </a:xfrm>
          <a:prstGeom prst="rect">
            <a:avLst/>
          </a:prstGeom>
        </p:spPr>
      </p:pic>
    </p:spTree>
    <p:extLst>
      <p:ext uri="{BB962C8B-B14F-4D97-AF65-F5344CB8AC3E}">
        <p14:creationId xmlns:p14="http://schemas.microsoft.com/office/powerpoint/2010/main" val="1403036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FFCDF-FA9D-A622-3AF8-06D046820ED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3294318-8869-C1FF-527D-3B65E67D0C57}"/>
              </a:ext>
            </a:extLst>
          </p:cNvPr>
          <p:cNvSpPr txBox="1">
            <a:spLocks/>
          </p:cNvSpPr>
          <p:nvPr/>
        </p:nvSpPr>
        <p:spPr>
          <a:xfrm>
            <a:off x="11336032" y="6292970"/>
            <a:ext cx="565029" cy="565029"/>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4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US" sz="1400" b="0" i="0" u="none" strike="noStrike" kern="1200" cap="none" spc="0" normalizeH="0" baseline="0" noProof="0">
              <a:ln>
                <a:noFill/>
              </a:ln>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F565221A-BC30-6AC2-2B2F-DB8C7A7DDB8F}"/>
              </a:ext>
            </a:extLst>
          </p:cNvPr>
          <p:cNvGraphicFramePr>
            <a:graphicFrameLocks noGrp="1"/>
          </p:cNvGraphicFramePr>
          <p:nvPr>
            <p:extLst>
              <p:ext uri="{D42A27DB-BD31-4B8C-83A1-F6EECF244321}">
                <p14:modId xmlns:p14="http://schemas.microsoft.com/office/powerpoint/2010/main" val="2029939488"/>
              </p:ext>
            </p:extLst>
          </p:nvPr>
        </p:nvGraphicFramePr>
        <p:xfrm>
          <a:off x="195714" y="251873"/>
          <a:ext cx="11800571" cy="6180317"/>
        </p:xfrm>
        <a:graphic>
          <a:graphicData uri="http://schemas.openxmlformats.org/drawingml/2006/table">
            <a:tbl>
              <a:tblPr/>
              <a:tblGrid>
                <a:gridCol w="5115393">
                  <a:extLst>
                    <a:ext uri="{9D8B030D-6E8A-4147-A177-3AD203B41FA5}">
                      <a16:colId xmlns:a16="http://schemas.microsoft.com/office/drawing/2014/main" val="3341955225"/>
                    </a:ext>
                  </a:extLst>
                </a:gridCol>
                <a:gridCol w="6685178">
                  <a:extLst>
                    <a:ext uri="{9D8B030D-6E8A-4147-A177-3AD203B41FA5}">
                      <a16:colId xmlns:a16="http://schemas.microsoft.com/office/drawing/2014/main" val="2426420254"/>
                    </a:ext>
                  </a:extLst>
                </a:gridCol>
              </a:tblGrid>
              <a:tr h="38719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978165">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Department/Division:</a:t>
                      </a:r>
                      <a:r>
                        <a:rPr lang="en-US" sz="2000" b="0" i="0" u="none" strike="noStrike" dirty="0">
                          <a:solidFill>
                            <a:srgbClr val="000000"/>
                          </a:solidFill>
                          <a:effectLst/>
                          <a:latin typeface="Neue Haas Grotesk Text Pro"/>
                        </a:rPr>
                        <a:t> </a:t>
                      </a:r>
                      <a:r>
                        <a:rPr lang="en-US" sz="2000" b="0" i="0" u="none" strike="noStrike" noProof="0">
                          <a:effectLst/>
                          <a:latin typeface="Neue Haas Grotesk Text Pro"/>
                        </a:rPr>
                        <a:t> DU Libraries</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t"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Yue Hao</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2000" b="1" i="0" u="none" strike="noStrike">
                          <a:solidFill>
                            <a:srgbClr val="000000"/>
                          </a:solidFill>
                          <a:effectLst/>
                          <a:latin typeface="Neue Haas Grotesk Text Pro"/>
                        </a:rPr>
                        <a:t>Topic:</a:t>
                      </a:r>
                      <a:r>
                        <a:rPr lang="en-US" sz="2000" b="0" i="0" u="none" strike="noStrike">
                          <a:solidFill>
                            <a:srgbClr val="000000"/>
                          </a:solidFill>
                          <a:effectLst/>
                          <a:latin typeface="Neue Haas Grotesk Text Pro"/>
                        </a:rPr>
                        <a:t>  Research Data Management Services</a:t>
                      </a:r>
                    </a:p>
                    <a:p>
                      <a:pPr marL="0" marR="0" lvl="0" indent="0" algn="l" rtl="0" eaLnBrk="1" fontAlgn="t" latinLnBrk="0" hangingPunct="1">
                        <a:lnSpc>
                          <a:spcPct val="100000"/>
                        </a:lnSpc>
                        <a:spcBef>
                          <a:spcPts val="0"/>
                        </a:spcBef>
                        <a:spcAft>
                          <a:spcPts val="0"/>
                        </a:spcAft>
                        <a:buClrTx/>
                        <a:buSzTx/>
                        <a:buFontTx/>
                        <a:buNone/>
                      </a:pPr>
                      <a:endParaRPr lang="en-US" sz="2000" b="0" i="0" u="none" strike="noStrike">
                        <a:solidFill>
                          <a:srgbClr val="000000"/>
                        </a:solidFill>
                        <a:effectLst/>
                        <a:latin typeface="Neue Haas Grotesk Text Pro"/>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606979">
                <a:tc gridSpan="2">
                  <a:txBody>
                    <a:bodyPr/>
                    <a:lstStyle/>
                    <a:p>
                      <a:pPr marL="0" marR="0" lvl="0" indent="0" algn="l" rtl="0" eaLnBrk="1" fontAlgn="b"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Key Points: </a:t>
                      </a:r>
                      <a:r>
                        <a:rPr lang="en-US" sz="2000" b="0" i="0" u="none" strike="noStrike" dirty="0">
                          <a:solidFill>
                            <a:srgbClr val="000000"/>
                          </a:solidFill>
                          <a:effectLst/>
                          <a:latin typeface="Neue Haas Grotesk Text Pro"/>
                        </a:rPr>
                        <a:t> </a:t>
                      </a:r>
                      <a:endParaRPr lang="en-US" dirty="0"/>
                    </a:p>
                    <a:p>
                      <a:pPr marL="0" marR="0" lvl="0" indent="0" algn="l" defTabSz="914400" rtl="0" eaLnBrk="1" fontAlgn="b" latinLnBrk="0" hangingPunct="1">
                        <a:lnSpc>
                          <a:spcPct val="100000"/>
                        </a:lnSpc>
                        <a:spcBef>
                          <a:spcPts val="0"/>
                        </a:spcBef>
                        <a:spcAft>
                          <a:spcPts val="0"/>
                        </a:spcAft>
                        <a:buClrTx/>
                        <a:buSzTx/>
                        <a:buFontTx/>
                        <a:buNone/>
                        <a:tabLst/>
                        <a:defRPr/>
                      </a:pPr>
                      <a:endParaRPr lang="en-US" sz="2000" b="0" i="0" u="none" strike="noStrike">
                        <a:solidFill>
                          <a:srgbClr val="000000"/>
                        </a:solidFill>
                        <a:effectLst/>
                        <a:latin typeface="Neue Haas Grotesk Text Pro"/>
                      </a:endParaRPr>
                    </a:p>
                    <a:p>
                      <a:pPr marL="0" marR="0" lvl="0" indent="0" algn="l" rtl="0" eaLnBrk="1" fontAlgn="b" latinLnBrk="0" hangingPunct="1">
                        <a:lnSpc>
                          <a:spcPct val="100000"/>
                        </a:lnSpc>
                        <a:spcBef>
                          <a:spcPts val="0"/>
                        </a:spcBef>
                        <a:spcAft>
                          <a:spcPts val="0"/>
                        </a:spcAft>
                        <a:buClrTx/>
                        <a:buSzTx/>
                        <a:buFont typeface="Arial"/>
                        <a:buChar char="•"/>
                      </a:pPr>
                      <a:r>
                        <a:rPr lang="en-US" sz="2000" b="1" i="0" u="none" strike="noStrike" noProof="0">
                          <a:solidFill>
                            <a:srgbClr val="000000"/>
                          </a:solidFill>
                          <a:effectLst/>
                          <a:latin typeface="Aptos Narrow"/>
                        </a:rPr>
                        <a:t>Why RDM Matters?</a:t>
                      </a:r>
                    </a:p>
                    <a:p>
                      <a:pPr marL="457200" lvl="1" indent="0" algn="l">
                        <a:lnSpc>
                          <a:spcPct val="100000"/>
                        </a:lnSpc>
                        <a:spcBef>
                          <a:spcPts val="0"/>
                        </a:spcBef>
                        <a:spcAft>
                          <a:spcPts val="0"/>
                        </a:spcAft>
                        <a:buClrTx/>
                        <a:buSzTx/>
                        <a:buFont typeface="Arial"/>
                        <a:buChar char="•"/>
                      </a:pPr>
                      <a:r>
                        <a:rPr lang="en-US" sz="2000" b="0" i="0" u="none" strike="noStrike" noProof="0">
                          <a:solidFill>
                            <a:srgbClr val="000000"/>
                          </a:solidFill>
                          <a:effectLst/>
                          <a:latin typeface="Aptos Narrow"/>
                        </a:rPr>
                        <a:t>Requirement by the Funders</a:t>
                      </a:r>
                      <a:endParaRPr lang="en-US">
                        <a:latin typeface="Aptos Narrow"/>
                      </a:endParaRPr>
                    </a:p>
                    <a:p>
                      <a:pPr marL="457200" lvl="1" indent="0" algn="l">
                        <a:lnSpc>
                          <a:spcPct val="100000"/>
                        </a:lnSpc>
                        <a:spcBef>
                          <a:spcPts val="0"/>
                        </a:spcBef>
                        <a:spcAft>
                          <a:spcPts val="0"/>
                        </a:spcAft>
                        <a:buClrTx/>
                        <a:buSzTx/>
                        <a:buFont typeface="Arial"/>
                        <a:buChar char="•"/>
                      </a:pPr>
                      <a:r>
                        <a:rPr lang="en-US" sz="2000" b="0" i="0" u="none" strike="noStrike" noProof="0">
                          <a:solidFill>
                            <a:srgbClr val="000000"/>
                          </a:solidFill>
                          <a:effectLst/>
                          <a:latin typeface="Aptos Narrow"/>
                        </a:rPr>
                        <a:t>Benefits for Research &amp; Visibility </a:t>
                      </a:r>
                      <a:endParaRPr lang="en-US">
                        <a:latin typeface="Aptos Narrow"/>
                      </a:endParaRPr>
                    </a:p>
                    <a:p>
                      <a:pPr marL="914400" lvl="2" indent="0" algn="l">
                        <a:lnSpc>
                          <a:spcPct val="100000"/>
                        </a:lnSpc>
                        <a:spcBef>
                          <a:spcPts val="0"/>
                        </a:spcBef>
                        <a:spcAft>
                          <a:spcPts val="0"/>
                        </a:spcAft>
                        <a:buClrTx/>
                        <a:buSzTx/>
                        <a:buFont typeface="Arial"/>
                        <a:buChar char="•"/>
                      </a:pPr>
                      <a:r>
                        <a:rPr lang="en-US" sz="2000" b="0" i="0" u="none" strike="noStrike" noProof="0">
                          <a:solidFill>
                            <a:srgbClr val="000000"/>
                          </a:solidFill>
                          <a:effectLst/>
                          <a:latin typeface="Aptos Narrow"/>
                        </a:rPr>
                        <a:t>Think through what you need ahead of time and then make better plans  </a:t>
                      </a:r>
                      <a:endParaRPr lang="en-US">
                        <a:latin typeface="Aptos Narrow"/>
                      </a:endParaRPr>
                    </a:p>
                    <a:p>
                      <a:pPr marL="914400" lvl="2" indent="0" algn="l">
                        <a:lnSpc>
                          <a:spcPct val="100000"/>
                        </a:lnSpc>
                        <a:spcBef>
                          <a:spcPts val="0"/>
                        </a:spcBef>
                        <a:spcAft>
                          <a:spcPts val="0"/>
                        </a:spcAft>
                        <a:buClrTx/>
                        <a:buSzTx/>
                        <a:buFont typeface="Arial"/>
                        <a:buChar char="•"/>
                      </a:pPr>
                      <a:r>
                        <a:rPr lang="en-US" sz="2000" b="0" i="0" u="none" strike="noStrike" noProof="0">
                          <a:solidFill>
                            <a:srgbClr val="000000"/>
                          </a:solidFill>
                          <a:effectLst/>
                          <a:latin typeface="Aptos Narrow"/>
                        </a:rPr>
                        <a:t>Make work more visible, reusable</a:t>
                      </a:r>
                      <a:endParaRPr lang="en-US">
                        <a:latin typeface="Aptos Narrow"/>
                      </a:endParaRPr>
                    </a:p>
                    <a:p>
                      <a:pPr marL="914400" lvl="2" indent="0" algn="just">
                        <a:lnSpc>
                          <a:spcPct val="100000"/>
                        </a:lnSpc>
                        <a:spcBef>
                          <a:spcPts val="0"/>
                        </a:spcBef>
                        <a:spcAft>
                          <a:spcPts val="0"/>
                        </a:spcAft>
                        <a:buClrTx/>
                        <a:buSzTx/>
                        <a:buFont typeface="Arial"/>
                        <a:buChar char="•"/>
                      </a:pPr>
                      <a:endParaRPr lang="en-US"/>
                    </a:p>
                    <a:p>
                      <a:pPr marL="0" lvl="0" indent="0" algn="l">
                        <a:lnSpc>
                          <a:spcPct val="100000"/>
                        </a:lnSpc>
                        <a:spcBef>
                          <a:spcPts val="0"/>
                        </a:spcBef>
                        <a:spcAft>
                          <a:spcPts val="0"/>
                        </a:spcAft>
                        <a:buClrTx/>
                        <a:buSzTx/>
                        <a:buFont typeface="Arial"/>
                        <a:buChar char="•"/>
                      </a:pPr>
                      <a:r>
                        <a:rPr lang="en-US" sz="2000" b="1" i="0" u="none" strike="noStrike" noProof="0">
                          <a:solidFill>
                            <a:srgbClr val="000000"/>
                          </a:solidFill>
                          <a:effectLst/>
                          <a:latin typeface="Aptos Narrow"/>
                        </a:rPr>
                        <a:t>What (Services) We Offer?</a:t>
                      </a:r>
                      <a:endParaRPr lang="en-US" b="1">
                        <a:latin typeface="Aptos Narrow"/>
                      </a:endParaRPr>
                    </a:p>
                    <a:p>
                      <a:pPr marL="457200" lvl="1" indent="0" algn="l">
                        <a:lnSpc>
                          <a:spcPct val="100000"/>
                        </a:lnSpc>
                        <a:spcBef>
                          <a:spcPts val="0"/>
                        </a:spcBef>
                        <a:spcAft>
                          <a:spcPts val="0"/>
                        </a:spcAft>
                        <a:buClrTx/>
                        <a:buSzTx/>
                        <a:buFont typeface="Arial"/>
                        <a:buChar char="•"/>
                      </a:pPr>
                      <a:r>
                        <a:rPr lang="en-US" sz="2000" b="0" i="0" u="none" strike="noStrike" noProof="0" dirty="0">
                          <a:solidFill>
                            <a:srgbClr val="000000"/>
                          </a:solidFill>
                          <a:effectLst/>
                          <a:latin typeface="Aptos Narrow"/>
                        </a:rPr>
                        <a:t>How to RDM and Draft Data Management Plan (DMP) e.g. Consultation</a:t>
                      </a:r>
                      <a:endParaRPr lang="en-US" dirty="0">
                        <a:latin typeface="Aptos Narrow"/>
                      </a:endParaRPr>
                    </a:p>
                    <a:p>
                      <a:pPr marL="457200" lvl="1" indent="0" algn="l">
                        <a:lnSpc>
                          <a:spcPct val="100000"/>
                        </a:lnSpc>
                        <a:spcBef>
                          <a:spcPts val="0"/>
                        </a:spcBef>
                        <a:spcAft>
                          <a:spcPts val="0"/>
                        </a:spcAft>
                        <a:buClrTx/>
                        <a:buSzTx/>
                        <a:buFont typeface="Arial"/>
                        <a:buChar char="•"/>
                      </a:pPr>
                      <a:r>
                        <a:rPr lang="en-US" sz="2000" b="0" i="0" u="none" strike="noStrike" noProof="0" dirty="0">
                          <a:solidFill>
                            <a:srgbClr val="000000"/>
                          </a:solidFill>
                          <a:effectLst/>
                          <a:latin typeface="Aptos Narrow"/>
                        </a:rPr>
                        <a:t>RDM Resources e.g. </a:t>
                      </a:r>
                      <a:r>
                        <a:rPr lang="en-US" sz="2000" b="0" i="0" u="none" strike="noStrike" noProof="0" dirty="0" err="1">
                          <a:solidFill>
                            <a:srgbClr val="000000"/>
                          </a:solidFill>
                          <a:effectLst/>
                          <a:latin typeface="Aptos Narrow"/>
                        </a:rPr>
                        <a:t>LibGuides</a:t>
                      </a:r>
                      <a:endParaRPr lang="en-US" dirty="0" err="1">
                        <a:latin typeface="Aptos Narrow"/>
                      </a:endParaRPr>
                    </a:p>
                    <a:p>
                      <a:pPr marL="457200" lvl="1" indent="0" algn="l">
                        <a:lnSpc>
                          <a:spcPct val="100000"/>
                        </a:lnSpc>
                        <a:spcBef>
                          <a:spcPts val="0"/>
                        </a:spcBef>
                        <a:spcAft>
                          <a:spcPts val="0"/>
                        </a:spcAft>
                        <a:buClrTx/>
                        <a:buSzTx/>
                        <a:buFont typeface="Arial"/>
                        <a:buChar char="•"/>
                      </a:pPr>
                      <a:r>
                        <a:rPr lang="en-US" sz="2000" b="0" i="0" u="none" strike="noStrike" noProof="0" dirty="0">
                          <a:solidFill>
                            <a:srgbClr val="000000"/>
                          </a:solidFill>
                          <a:effectLst/>
                          <a:latin typeface="Aptos Narrow"/>
                        </a:rPr>
                        <a:t>Outreach e.g.</a:t>
                      </a:r>
                      <a:r>
                        <a:rPr lang="en-US" sz="2000" b="0" i="0" u="none" strike="noStrike" noProof="0">
                          <a:solidFill>
                            <a:srgbClr val="000000"/>
                          </a:solidFill>
                          <a:effectLst/>
                          <a:latin typeface="Aptos Narrow"/>
                        </a:rPr>
                        <a:t> Workshop, In-Class Lecture</a:t>
                      </a:r>
                      <a:endParaRPr lang="en-US">
                        <a:latin typeface="Aptos Narrow"/>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1059677">
                <a:tc gridSpan="2">
                  <a:txBody>
                    <a:bodyPr/>
                    <a:lstStyle/>
                    <a:p>
                      <a:pPr marL="0" marR="0" lvl="0" indent="0" algn="l" rtl="0" eaLnBrk="1" fontAlgn="t" latinLnBrk="0" hangingPunct="1">
                        <a:lnSpc>
                          <a:spcPct val="100000"/>
                        </a:lnSpc>
                        <a:buClrTx/>
                        <a:buSzTx/>
                        <a:buFontTx/>
                        <a:buNone/>
                      </a:pPr>
                      <a:r>
                        <a:rPr lang="en-US" sz="2000" b="1" i="0" u="none" strike="noStrike">
                          <a:solidFill>
                            <a:srgbClr val="000000"/>
                          </a:solidFill>
                          <a:effectLst/>
                          <a:latin typeface="Neue Haas Grotesk Text Pro"/>
                          <a:cs typeface="Arial"/>
                        </a:rPr>
                        <a:t>Want to Learn More?     </a:t>
                      </a:r>
                      <a:r>
                        <a:rPr lang="en-US" sz="2000" b="0" i="0" u="none" strike="noStrike" dirty="0">
                          <a:solidFill>
                            <a:srgbClr val="000000"/>
                          </a:solidFill>
                          <a:effectLst/>
                          <a:latin typeface="Neue Haas Grotesk Text Pro"/>
                          <a:cs typeface="Arial"/>
                        </a:rPr>
                        <a:t> </a:t>
                      </a:r>
                      <a:r>
                        <a:rPr lang="en-US" sz="2000" b="0" i="0" u="none" strike="noStrike" dirty="0">
                          <a:solidFill>
                            <a:srgbClr val="000000"/>
                          </a:solidFill>
                          <a:effectLst/>
                          <a:latin typeface="Neue Haas Grotesk Text Pro"/>
                          <a:cs typeface="Arial"/>
                          <a:hlinkClick r:id="rId3"/>
                        </a:rPr>
                        <a:t>LibGuides Resources organized by subjects</a:t>
                      </a:r>
                      <a:r>
                        <a:rPr lang="en-US" sz="2000" b="0" i="0" u="none" strike="noStrike">
                          <a:solidFill>
                            <a:srgbClr val="000000"/>
                          </a:solidFill>
                          <a:effectLst/>
                          <a:latin typeface="Neue Haas Grotesk Text Pro"/>
                          <a:cs typeface="Arial"/>
                        </a:rPr>
                        <a:t> | </a:t>
                      </a:r>
                      <a:endParaRPr lang="en-US"/>
                    </a:p>
                    <a:p>
                      <a:pPr marL="0" marR="0" lvl="0" indent="0" algn="l">
                        <a:lnSpc>
                          <a:spcPct val="100000"/>
                        </a:lnSpc>
                        <a:buClrTx/>
                        <a:buSzTx/>
                        <a:buFontTx/>
                        <a:buNone/>
                      </a:pPr>
                      <a:r>
                        <a:rPr lang="en-US" sz="1800" b="0" i="0" u="none" strike="noStrike">
                          <a:solidFill>
                            <a:srgbClr val="000000"/>
                          </a:solidFill>
                          <a:effectLst/>
                          <a:latin typeface="Neue Haas Grotesk Text Pro"/>
                          <a:cs typeface="Arial"/>
                        </a:rPr>
                        <a:t>Contact Yue for RDM/ ArcGIS/ Data Science Related Topics: </a:t>
                      </a:r>
                      <a:r>
                        <a:rPr lang="en-US" sz="1800" b="0" i="0" u="none" strike="noStrike" baseline="0" noProof="0">
                          <a:solidFill>
                            <a:srgbClr val="000000"/>
                          </a:solidFill>
                          <a:effectLst/>
                          <a:latin typeface="Neue Haas Grotesk Text Pro"/>
                        </a:rPr>
                        <a:t>Yue.Hao39@du.edu or (303) 871-4638</a:t>
                      </a:r>
                      <a:endParaRPr lang="en-US" sz="1800"/>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3005582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36D46-FB06-CFFC-4362-75A48B5B2B6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50B3F4F-D690-2E2A-5A0A-783F967798C4}"/>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A2612E8-7C89-211B-9C29-96DD87AC4525}"/>
              </a:ext>
            </a:extLst>
          </p:cNvPr>
          <p:cNvSpPr txBox="1"/>
          <p:nvPr/>
        </p:nvSpPr>
        <p:spPr>
          <a:xfrm>
            <a:off x="877918" y="2598003"/>
            <a:ext cx="10247282" cy="830997"/>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Global Engagement</a:t>
            </a:r>
            <a:endParaRPr lang="en-US">
              <a:solidFill>
                <a:schemeClr val="bg1"/>
              </a:solidFill>
            </a:endParaRPr>
          </a:p>
        </p:txBody>
      </p:sp>
      <p:sp>
        <p:nvSpPr>
          <p:cNvPr id="5" name="TextBox 4">
            <a:extLst>
              <a:ext uri="{FF2B5EF4-FFF2-40B4-BE49-F238E27FC236}">
                <a16:creationId xmlns:a16="http://schemas.microsoft.com/office/drawing/2014/main" id="{F66E0342-E3D5-39B0-7A8A-C81402AF1979}"/>
              </a:ext>
            </a:extLst>
          </p:cNvPr>
          <p:cNvSpPr txBox="1"/>
          <p:nvPr/>
        </p:nvSpPr>
        <p:spPr>
          <a:xfrm>
            <a:off x="877918" y="3581459"/>
            <a:ext cx="10247282" cy="1015663"/>
          </a:xfrm>
          <a:prstGeom prst="rect">
            <a:avLst/>
          </a:prstGeom>
          <a:noFill/>
        </p:spPr>
        <p:txBody>
          <a:bodyPr wrap="square" lIns="91440" tIns="45720" rIns="91440" bIns="45720" rtlCol="0" anchor="t">
            <a:spAutoFit/>
          </a:bodyPr>
          <a:lstStyle/>
          <a:p>
            <a:r>
              <a:rPr lang="en-US" sz="2000" b="1">
                <a:solidFill>
                  <a:schemeClr val="bg1"/>
                </a:solidFill>
                <a:latin typeface="Neue Haas Grotesk Text Pro"/>
              </a:rPr>
              <a:t>Leasa Weimer </a:t>
            </a:r>
            <a:r>
              <a:rPr lang="en-US" sz="2000">
                <a:solidFill>
                  <a:schemeClr val="bg1"/>
                </a:solidFill>
                <a:latin typeface="Neue Haas Grotesk Text Pro"/>
              </a:rPr>
              <a:t>serves as the Director for Global Partnerships. She supports faculty in identifying, pursuing, and developing international collaborations in teaching and research. </a:t>
            </a:r>
            <a:endParaRPr lang="en-US" sz="2000">
              <a:solidFill>
                <a:schemeClr val="bg1"/>
              </a:solidFill>
              <a:latin typeface="Neue Haas Grotesk Text Pro" panose="020B0504020202020204" pitchFamily="34" charset="77"/>
            </a:endParaRPr>
          </a:p>
        </p:txBody>
      </p:sp>
      <p:pic>
        <p:nvPicPr>
          <p:cNvPr id="7" name="Picture 6" descr="A black background with white text&#10;&#10;Description automatically generated">
            <a:extLst>
              <a:ext uri="{FF2B5EF4-FFF2-40B4-BE49-F238E27FC236}">
                <a16:creationId xmlns:a16="http://schemas.microsoft.com/office/drawing/2014/main" id="{BC3C8A05-83AF-E289-7A36-01ED3B9E21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5382854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9AB04-1E1D-5673-6089-1C289BE2444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A68FF8-FC32-EB14-7078-50601BCE46E5}"/>
              </a:ext>
            </a:extLst>
          </p:cNvPr>
          <p:cNvSpPr txBox="1">
            <a:spLocks/>
          </p:cNvSpPr>
          <p:nvPr/>
        </p:nvSpPr>
        <p:spPr>
          <a:xfrm>
            <a:off x="11443861" y="6292971"/>
            <a:ext cx="457200" cy="457200"/>
          </a:xfrm>
          <a:prstGeom prst="ellipse">
            <a:avLst/>
          </a:prstGeom>
          <a:solidFill>
            <a:schemeClr val="bg1"/>
          </a:solidFill>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5C74BDF-439B-4205-8D4E-6FD41AF3E2FE}" type="slidenum">
              <a:rPr kumimoji="0" lang="en-US" sz="1600" b="0" i="0" u="none" strike="noStrike" kern="1200" cap="none" spc="0" normalizeH="0" baseline="0" noProof="0" smtClean="0">
                <a:ln>
                  <a:noFill/>
                </a:ln>
                <a:effectLst/>
                <a:uLnTx/>
                <a:uFillTx/>
                <a:latin typeface="Neue Haas Grotesk Text Pro" panose="020B05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A5A5A5">
                  <a:lumMod val="75000"/>
                </a:srgbClr>
              </a:solidFill>
              <a:effectLst/>
              <a:uLnTx/>
              <a:uFillTx/>
              <a:latin typeface="Neue Haas Grotesk Text Pro" panose="020B0504020202020204" pitchFamily="34" charset="0"/>
              <a:ea typeface="+mn-ea"/>
              <a:cs typeface="+mn-cs"/>
            </a:endParaRPr>
          </a:p>
        </p:txBody>
      </p:sp>
      <p:graphicFrame>
        <p:nvGraphicFramePr>
          <p:cNvPr id="5" name="Table 4">
            <a:extLst>
              <a:ext uri="{FF2B5EF4-FFF2-40B4-BE49-F238E27FC236}">
                <a16:creationId xmlns:a16="http://schemas.microsoft.com/office/drawing/2014/main" id="{C732209E-936F-6097-16D3-BD1E7EF39BCB}"/>
              </a:ext>
            </a:extLst>
          </p:cNvPr>
          <p:cNvGraphicFramePr>
            <a:graphicFrameLocks noGrp="1"/>
          </p:cNvGraphicFramePr>
          <p:nvPr>
            <p:extLst>
              <p:ext uri="{D42A27DB-BD31-4B8C-83A1-F6EECF244321}">
                <p14:modId xmlns:p14="http://schemas.microsoft.com/office/powerpoint/2010/main" val="3493443895"/>
              </p:ext>
            </p:extLst>
          </p:nvPr>
        </p:nvGraphicFramePr>
        <p:xfrm>
          <a:off x="211756" y="222428"/>
          <a:ext cx="11689305" cy="6224968"/>
        </p:xfrm>
        <a:graphic>
          <a:graphicData uri="http://schemas.openxmlformats.org/drawingml/2006/table">
            <a:tbl>
              <a:tblPr/>
              <a:tblGrid>
                <a:gridCol w="4810190">
                  <a:extLst>
                    <a:ext uri="{9D8B030D-6E8A-4147-A177-3AD203B41FA5}">
                      <a16:colId xmlns:a16="http://schemas.microsoft.com/office/drawing/2014/main" val="3341955225"/>
                    </a:ext>
                  </a:extLst>
                </a:gridCol>
                <a:gridCol w="6879115">
                  <a:extLst>
                    <a:ext uri="{9D8B030D-6E8A-4147-A177-3AD203B41FA5}">
                      <a16:colId xmlns:a16="http://schemas.microsoft.com/office/drawing/2014/main" val="2426420254"/>
                    </a:ext>
                  </a:extLst>
                </a:gridCol>
              </a:tblGrid>
              <a:tr h="38886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i="0" u="none" strike="noStrike">
                        <a:effectLst/>
                        <a:latin typeface="Neue Haas Grotesk Text Pro" panose="020B0504020202020204" pitchFamily="34" charset="77"/>
                      </a:endParaRPr>
                    </a:p>
                  </a:txBody>
                  <a:tcPr anchor="ctr">
                    <a:solidFill>
                      <a:srgbClr val="C00000"/>
                    </a:solidFill>
                  </a:tcPr>
                </a:tc>
                <a:tc hMerge="1">
                  <a:txBody>
                    <a:bodyPr/>
                    <a:lstStyle/>
                    <a:p>
                      <a:pPr algn="ctr" fontAlgn="ctr">
                        <a:spcBef>
                          <a:spcPts val="0"/>
                        </a:spcBef>
                        <a:spcAft>
                          <a:spcPts val="0"/>
                        </a:spcAft>
                      </a:pPr>
                      <a:r>
                        <a:rPr lang="en-US" sz="2000" b="1" i="0" u="none" strike="noStrike">
                          <a:solidFill>
                            <a:srgbClr val="FFFFFF"/>
                          </a:solidFill>
                          <a:effectLst/>
                          <a:latin typeface="Neue Haas Grotesk Text Pro"/>
                        </a:rPr>
                        <a:t>Progress &amp; Next Steps</a:t>
                      </a:r>
                      <a:endParaRPr lang="en-US" sz="2000" b="0" i="0" u="none" strike="noStrike">
                        <a:effectLst/>
                        <a:latin typeface="Neue Haas Grotesk Text Pro"/>
                      </a:endParaRPr>
                    </a:p>
                  </a:txBody>
                  <a:tcPr anchor="ctr">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45835994"/>
                  </a:ext>
                </a:extLst>
              </a:tr>
              <a:tr h="127917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rPr>
                        <a:t>Department/Division:</a:t>
                      </a:r>
                      <a:r>
                        <a:rPr lang="en-US" sz="2000" b="0" i="0" u="none" strike="noStrike" dirty="0">
                          <a:solidFill>
                            <a:srgbClr val="000000"/>
                          </a:solidFill>
                          <a:effectLst/>
                          <a:latin typeface="Neue Haas Grotesk Text Pro"/>
                        </a:rPr>
                        <a:t> </a:t>
                      </a:r>
                      <a:r>
                        <a:rPr lang="en-US" sz="2000" b="0" i="0" u="none" strike="noStrike" noProof="0">
                          <a:effectLst/>
                          <a:latin typeface="Neue Haas Grotesk Text Pro"/>
                        </a:rPr>
                        <a:t> Internationalization</a:t>
                      </a:r>
                      <a:endParaRPr lang="en-US" sz="2000" u="none" strike="noStrike">
                        <a:effectLst/>
                        <a:latin typeface="Neue Haas Grotesk Text Pro"/>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1" kern="1200">
                        <a:solidFill>
                          <a:schemeClr val="tx1"/>
                        </a:solidFill>
                        <a:effectLst/>
                        <a:latin typeface="Neue Haas Grotesk Text Pro"/>
                        <a:ea typeface="+mn-ea"/>
                        <a:cs typeface="+mn-cs"/>
                      </a:endParaRPr>
                    </a:p>
                    <a:p>
                      <a:pPr marL="0" marR="0" lvl="0" indent="0" algn="l" rtl="0" eaLnBrk="1" fontAlgn="auto" latinLnBrk="0" hangingPunct="1">
                        <a:lnSpc>
                          <a:spcPct val="100000"/>
                        </a:lnSpc>
                        <a:spcBef>
                          <a:spcPts val="0"/>
                        </a:spcBef>
                        <a:spcAft>
                          <a:spcPts val="0"/>
                        </a:spcAft>
                        <a:buClrTx/>
                        <a:buSzTx/>
                        <a:buFontTx/>
                        <a:buNone/>
                      </a:pPr>
                      <a:r>
                        <a:rPr lang="en-US" sz="2000" b="1" kern="1200">
                          <a:solidFill>
                            <a:schemeClr val="tx1"/>
                          </a:solidFill>
                          <a:effectLst/>
                          <a:latin typeface="Neue Haas Grotesk Text Pro"/>
                          <a:ea typeface="+mn-ea"/>
                          <a:cs typeface="+mn-cs"/>
                        </a:rPr>
                        <a:t>Presenter:</a:t>
                      </a:r>
                      <a:r>
                        <a:rPr lang="en-US" sz="2000" kern="1200">
                          <a:solidFill>
                            <a:schemeClr val="tx1"/>
                          </a:solidFill>
                          <a:effectLst/>
                          <a:latin typeface="Neue Haas Grotesk Text Pro"/>
                          <a:ea typeface="+mn-ea"/>
                          <a:cs typeface="+mn-cs"/>
                        </a:rPr>
                        <a:t>  Leasa Weimer</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marL="0" marR="0" lvl="0" indent="0" algn="l" rtl="0" eaLnBrk="1" fontAlgn="t" latinLnBrk="0" hangingPunct="1">
                        <a:lnSpc>
                          <a:spcPct val="100000"/>
                        </a:lnSpc>
                        <a:spcBef>
                          <a:spcPts val="0"/>
                        </a:spcBef>
                        <a:spcAft>
                          <a:spcPts val="0"/>
                        </a:spcAft>
                        <a:buClrTx/>
                        <a:buSzTx/>
                        <a:buFontTx/>
                        <a:buNone/>
                      </a:pPr>
                      <a:r>
                        <a:rPr lang="en-US" sz="1800" b="1" i="0" u="none" strike="noStrike">
                          <a:solidFill>
                            <a:srgbClr val="000000"/>
                          </a:solidFill>
                          <a:effectLst/>
                          <a:latin typeface="Neue Haas Grotesk Text Pro"/>
                        </a:rPr>
                        <a:t>Topic:</a:t>
                      </a:r>
                      <a:r>
                        <a:rPr lang="en-US" sz="1800" b="0" i="0" u="none" strike="noStrike" dirty="0">
                          <a:solidFill>
                            <a:srgbClr val="000000"/>
                          </a:solidFill>
                          <a:effectLst/>
                          <a:latin typeface="Neue Haas Grotesk Text Pro"/>
                        </a:rPr>
                        <a:t>  </a:t>
                      </a:r>
                      <a:r>
                        <a:rPr lang="en-US" sz="1800" kern="1200">
                          <a:solidFill>
                            <a:schemeClr val="tx1"/>
                          </a:solidFill>
                          <a:effectLst/>
                          <a:latin typeface="Neue Haas Grotesk Text Pro"/>
                          <a:ea typeface="+mn-ea"/>
                          <a:cs typeface="+mn-cs"/>
                        </a:rPr>
                        <a:t>Global Engagement Opportunities</a:t>
                      </a:r>
                      <a:endParaRPr lang="en-US" sz="1800" b="0" i="0" u="none" strike="noStrike">
                        <a:solidFill>
                          <a:srgbClr val="000000"/>
                        </a:solidFill>
                        <a:effectLst/>
                        <a:latin typeface="Neue Haas Grotesk Text Pro"/>
                        <a:cs typeface="Arial"/>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889506"/>
                  </a:ext>
                </a:extLst>
              </a:tr>
              <a:tr h="3243992">
                <a:tc gridSpan="2">
                  <a:txBody>
                    <a:bodyPr/>
                    <a:lstStyle/>
                    <a:p>
                      <a:pPr marL="0" marR="0" lvl="0" indent="0" algn="l" rtl="0" eaLnBrk="1" fontAlgn="auto" latinLnBrk="0" hangingPunct="1">
                        <a:lnSpc>
                          <a:spcPct val="100000"/>
                        </a:lnSpc>
                        <a:spcBef>
                          <a:spcPts val="0"/>
                        </a:spcBef>
                        <a:spcAft>
                          <a:spcPts val="0"/>
                        </a:spcAft>
                        <a:buClrTx/>
                        <a:buSzTx/>
                        <a:buFont typeface="Symbol" panose="05050102010706020507" pitchFamily="18" charset="2"/>
                        <a:buNone/>
                      </a:pPr>
                      <a:r>
                        <a:rPr lang="en-US" sz="2000" b="1" kern="1200">
                          <a:solidFill>
                            <a:schemeClr val="tx1"/>
                          </a:solidFill>
                          <a:effectLst/>
                          <a:latin typeface="Neue Haas Grotesk Text Pro"/>
                          <a:ea typeface="+mn-ea"/>
                          <a:cs typeface="+mn-cs"/>
                        </a:rPr>
                        <a:t>Key Points: </a:t>
                      </a:r>
                      <a:r>
                        <a:rPr lang="en-US" sz="2000" b="0" i="0" u="none" strike="noStrike" dirty="0">
                          <a:solidFill>
                            <a:srgbClr val="000000"/>
                          </a:solidFill>
                          <a:effectLst/>
                          <a:latin typeface="Neue Haas Grotesk Text Pro"/>
                        </a:rPr>
                        <a:t> </a:t>
                      </a:r>
                      <a:endParaRPr lang="en-US" sz="2000" b="1" kern="1200" dirty="0">
                        <a:solidFill>
                          <a:schemeClr val="tx1"/>
                        </a:solidFill>
                        <a:effectLst/>
                        <a:latin typeface="Neue Haas Grotesk Text Pro"/>
                        <a:ea typeface="+mn-ea"/>
                        <a:cs typeface="+mn-cs"/>
                      </a:endParaRPr>
                    </a:p>
                    <a:p>
                      <a:pPr marL="0" marR="0" lvl="0" indent="0" algn="l" rtl="0" eaLnBrk="1" fontAlgn="auto" latinLnBrk="0" hangingPunct="1">
                        <a:lnSpc>
                          <a:spcPct val="100000"/>
                        </a:lnSpc>
                        <a:spcBef>
                          <a:spcPts val="0"/>
                        </a:spcBef>
                        <a:spcAft>
                          <a:spcPts val="0"/>
                        </a:spcAft>
                        <a:buClrTx/>
                        <a:buSzTx/>
                        <a:buFont typeface="Symbol" panose="05050102010706020507" pitchFamily="18" charset="2"/>
                        <a:buNone/>
                      </a:pPr>
                      <a:endParaRPr lang="en-US" sz="600" b="0" i="0" u="none" strike="noStrike">
                        <a:solidFill>
                          <a:srgbClr val="000000"/>
                        </a:solidFill>
                        <a:effectLst/>
                        <a:latin typeface="Neue Haas Grotesk Text Pro"/>
                      </a:endParaRPr>
                    </a:p>
                    <a:p>
                      <a:pPr marL="342900" marR="0" lvl="0" indent="-342900" algn="l" rtl="0" eaLnBrk="1" fontAlgn="auto" latinLnBrk="0" hangingPunct="1">
                        <a:lnSpc>
                          <a:spcPct val="100000"/>
                        </a:lnSpc>
                        <a:spcBef>
                          <a:spcPts val="0"/>
                        </a:spcBef>
                        <a:spcAft>
                          <a:spcPts val="0"/>
                        </a:spcAft>
                        <a:buClrTx/>
                        <a:buSzTx/>
                        <a:buFont typeface="Arial" panose="020B0604020202020204" pitchFamily="34" charset="0"/>
                        <a:buChar char="•"/>
                      </a:pPr>
                      <a:r>
                        <a:rPr lang="en-US" sz="2000" b="0" i="0" u="none" strike="noStrike">
                          <a:solidFill>
                            <a:srgbClr val="000000"/>
                          </a:solidFill>
                          <a:effectLst/>
                          <a:latin typeface="Neue Haas Grotesk Text Pro"/>
                        </a:rPr>
                        <a:t>There are several opportunities for faculty global engagement.    </a:t>
                      </a:r>
                    </a:p>
                    <a:p>
                      <a:pPr marL="342900" marR="0" lvl="0" indent="-342900" algn="l">
                        <a:lnSpc>
                          <a:spcPct val="100000"/>
                        </a:lnSpc>
                        <a:spcBef>
                          <a:spcPts val="0"/>
                        </a:spcBef>
                        <a:spcAft>
                          <a:spcPts val="0"/>
                        </a:spcAft>
                        <a:buClrTx/>
                        <a:buSzTx/>
                        <a:buFont typeface="Arial" panose="020B0604020202020204" pitchFamily="34" charset="0"/>
                        <a:buChar char="•"/>
                      </a:pPr>
                      <a:r>
                        <a:rPr lang="en-US" sz="2000" b="0" i="0" u="none" strike="noStrike">
                          <a:solidFill>
                            <a:srgbClr val="000000"/>
                          </a:solidFill>
                          <a:effectLst/>
                          <a:latin typeface="Neue Haas Grotesk Text Pro"/>
                        </a:rPr>
                        <a:t>DU has strategically identified five key partners: </a:t>
                      </a:r>
                      <a:endParaRPr lang="en-US"/>
                    </a:p>
                    <a:p>
                      <a:pPr marL="342900" marR="0" lvl="0" indent="-342900" algn="l">
                        <a:lnSpc>
                          <a:spcPct val="100000"/>
                        </a:lnSpc>
                        <a:spcBef>
                          <a:spcPts val="0"/>
                        </a:spcBef>
                        <a:spcAft>
                          <a:spcPts val="0"/>
                        </a:spcAft>
                        <a:buClrTx/>
                        <a:buSzTx/>
                        <a:buFont typeface="Arial" panose="020B0604020202020204" pitchFamily="34" charset="0"/>
                        <a:buChar char="•"/>
                      </a:pPr>
                      <a:r>
                        <a:rPr lang="en-US" sz="2000" b="0" i="0" u="none" strike="noStrike">
                          <a:solidFill>
                            <a:srgbClr val="000000"/>
                          </a:solidFill>
                          <a:effectLst/>
                          <a:latin typeface="Neue Haas Grotesk Text Pro"/>
                        </a:rPr>
                        <a:t>International Honorifics: Fulbright award &amp; international grant advising (teach/research abroad)</a:t>
                      </a:r>
                    </a:p>
                    <a:p>
                      <a:pPr marL="0" marR="0" lvl="0" indent="0" algn="l">
                        <a:lnSpc>
                          <a:spcPct val="100000"/>
                        </a:lnSpc>
                        <a:spcBef>
                          <a:spcPts val="0"/>
                        </a:spcBef>
                        <a:spcAft>
                          <a:spcPts val="0"/>
                        </a:spcAft>
                        <a:buClrTx/>
                        <a:buSzTx/>
                        <a:buNone/>
                      </a:pPr>
                      <a:endParaRPr lang="en-US" sz="2000" b="0" i="0" u="none" strike="noStrike">
                        <a:solidFill>
                          <a:srgbClr val="000000"/>
                        </a:solidFill>
                        <a:effectLst/>
                        <a:latin typeface="Neue Haas Grotesk Text Pro"/>
                      </a:endParaRPr>
                    </a:p>
                    <a:p>
                      <a:pPr marL="342900" marR="0" lvl="0" indent="-342900" algn="l" rtl="0" eaLnBrk="1" fontAlgn="auto" latinLnBrk="0" hangingPunct="1">
                        <a:lnSpc>
                          <a:spcPct val="100000"/>
                        </a:lnSpc>
                        <a:spcBef>
                          <a:spcPts val="0"/>
                        </a:spcBef>
                        <a:spcAft>
                          <a:spcPts val="0"/>
                        </a:spcAft>
                        <a:buClrTx/>
                        <a:buSzTx/>
                        <a:buFont typeface="Arial" panose="020B0604020202020204" pitchFamily="34" charset="0"/>
                        <a:buChar char="•"/>
                      </a:pPr>
                      <a:r>
                        <a:rPr lang="en-US" sz="2000" b="0" i="0" u="none" strike="noStrike">
                          <a:solidFill>
                            <a:srgbClr val="000000"/>
                          </a:solidFill>
                          <a:effectLst/>
                          <a:latin typeface="Neue Haas Grotesk Text Pro"/>
                        </a:rPr>
                        <a:t>Faculty benefits: </a:t>
                      </a:r>
                    </a:p>
                    <a:p>
                      <a:pPr marL="0" marR="0" lvl="0" indent="0" algn="l">
                        <a:lnSpc>
                          <a:spcPct val="100000"/>
                        </a:lnSpc>
                        <a:spcBef>
                          <a:spcPts val="0"/>
                        </a:spcBef>
                        <a:spcAft>
                          <a:spcPts val="0"/>
                        </a:spcAft>
                        <a:buClrTx/>
                        <a:buSzTx/>
                        <a:buNone/>
                      </a:pPr>
                      <a:r>
                        <a:rPr lang="en-US" sz="2000" b="0" i="0" u="none" strike="noStrike">
                          <a:solidFill>
                            <a:srgbClr val="000000"/>
                          </a:solidFill>
                          <a:effectLst/>
                          <a:latin typeface="Neue Haas Grotesk Text Pro"/>
                        </a:rPr>
                        <a:t>          - Demonstrate impact of your work. </a:t>
                      </a:r>
                      <a:endParaRPr lang="en-US" sz="2000" b="0">
                        <a:solidFill>
                          <a:srgbClr val="000000"/>
                        </a:solidFill>
                        <a:latin typeface="Neue Haas Grotesk Text Pro"/>
                      </a:endParaRPr>
                    </a:p>
                    <a:p>
                      <a:pPr marL="0" marR="0" lvl="0" indent="0" algn="l">
                        <a:lnSpc>
                          <a:spcPct val="100000"/>
                        </a:lnSpc>
                        <a:spcBef>
                          <a:spcPts val="0"/>
                        </a:spcBef>
                        <a:spcAft>
                          <a:spcPts val="0"/>
                        </a:spcAft>
                        <a:buClrTx/>
                        <a:buSzTx/>
                        <a:buNone/>
                      </a:pPr>
                      <a:r>
                        <a:rPr lang="en-US" sz="2000" b="0" i="0" u="none" strike="noStrike">
                          <a:solidFill>
                            <a:srgbClr val="000000"/>
                          </a:solidFill>
                          <a:effectLst/>
                          <a:latin typeface="Neue Haas Grotesk Text Pro"/>
                        </a:rPr>
                        <a:t>          - Strengthen grant applications.</a:t>
                      </a:r>
                      <a:endParaRPr lang="en-US"/>
                    </a:p>
                    <a:p>
                      <a:pPr marL="0" marR="0" lvl="0" indent="0" algn="l">
                        <a:lnSpc>
                          <a:spcPct val="100000"/>
                        </a:lnSpc>
                        <a:spcBef>
                          <a:spcPts val="0"/>
                        </a:spcBef>
                        <a:spcAft>
                          <a:spcPts val="0"/>
                        </a:spcAft>
                        <a:buClrTx/>
                        <a:buSzTx/>
                        <a:buNone/>
                      </a:pPr>
                      <a:r>
                        <a:rPr lang="en-US" sz="2000" b="0" i="0" u="none" strike="noStrike">
                          <a:solidFill>
                            <a:srgbClr val="000000"/>
                          </a:solidFill>
                          <a:effectLst/>
                          <a:latin typeface="Neue Haas Grotesk Text Pro"/>
                        </a:rPr>
                        <a:t>          - Assist with building networks and creating new opportunities.</a:t>
                      </a:r>
                      <a:endParaRPr lang="en-US"/>
                    </a:p>
                    <a:p>
                      <a:pPr marL="342900" marR="0" lvl="0" indent="-342900" algn="l">
                        <a:lnSpc>
                          <a:spcPct val="100000"/>
                        </a:lnSpc>
                        <a:spcBef>
                          <a:spcPts val="0"/>
                        </a:spcBef>
                        <a:spcAft>
                          <a:spcPts val="0"/>
                        </a:spcAft>
                        <a:buClrTx/>
                        <a:buSzTx/>
                        <a:buFont typeface="Arial"/>
                        <a:buChar char="•"/>
                      </a:pPr>
                      <a:r>
                        <a:rPr lang="en-US" sz="2000" b="0" i="0" u="none" strike="noStrike">
                          <a:solidFill>
                            <a:srgbClr val="000000"/>
                          </a:solidFill>
                          <a:effectLst/>
                          <a:latin typeface="Neue Haas Grotesk Text Pro"/>
                        </a:rPr>
                        <a:t>Contact me to set up a time to discuss your international ambitions. </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Goal: </a:t>
                      </a:r>
                      <a:r>
                        <a:rPr lang="en-US" sz="1800" kern="1200">
                          <a:solidFill>
                            <a:schemeClr val="tx1"/>
                          </a:solidFill>
                          <a:effectLst/>
                          <a:latin typeface="Neue Haas Grotesk Text Pro" panose="020B0504020202020204" pitchFamily="34" charset="77"/>
                          <a:ea typeface="+mn-ea"/>
                          <a:cs typeface="+mn-cs"/>
                        </a:rPr>
                        <a:t>Evaluate the needs of campus and develop a strategic plan</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9433291"/>
                  </a:ext>
                </a:extLst>
              </a:tr>
              <a:tr h="982408">
                <a:tc grid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1" i="0" u="none" strike="noStrike">
                          <a:solidFill>
                            <a:srgbClr val="000000"/>
                          </a:solidFill>
                          <a:effectLst/>
                          <a:latin typeface="Neue Haas Grotesk Text Pro"/>
                          <a:cs typeface="Arial"/>
                        </a:rPr>
                        <a:t>Want to Learn More?        </a:t>
                      </a:r>
                      <a:r>
                        <a:rPr lang="en-US" sz="2000" kern="1200" dirty="0">
                          <a:solidFill>
                            <a:schemeClr val="tx1"/>
                          </a:solidFill>
                          <a:effectLst/>
                          <a:latin typeface="Neue Haas Grotesk Text Pro"/>
                          <a:ea typeface="+mn-ea"/>
                          <a:cs typeface="+mn-cs"/>
                          <a:hlinkClick r:id="rId3"/>
                        </a:rPr>
                        <a:t>Honorifics Website</a:t>
                      </a:r>
                      <a:endParaRPr lang="en-US" sz="2000" b="1" i="0" u="none" strike="noStrike" dirty="0">
                        <a:solidFill>
                          <a:srgbClr val="000000"/>
                        </a:solidFill>
                        <a:effectLst/>
                        <a:latin typeface="Neue Haas Grotesk Text Pro"/>
                        <a:cs typeface="Arial"/>
                      </a:endParaRPr>
                    </a:p>
                    <a:p>
                      <a:pPr marL="0" marR="0" lvl="0" indent="0" algn="l" rtl="0" eaLnBrk="1" fontAlgn="t" latinLnBrk="0" hangingPunct="1">
                        <a:lnSpc>
                          <a:spcPct val="100000"/>
                        </a:lnSpc>
                        <a:spcBef>
                          <a:spcPts val="0"/>
                        </a:spcBef>
                        <a:spcAft>
                          <a:spcPts val="0"/>
                        </a:spcAft>
                        <a:buClrTx/>
                        <a:buSzTx/>
                        <a:buFontTx/>
                        <a:buNone/>
                      </a:pPr>
                      <a:r>
                        <a:rPr lang="en-US" sz="2000" kern="1200" dirty="0">
                          <a:solidFill>
                            <a:schemeClr val="tx1"/>
                          </a:solidFill>
                          <a:effectLst/>
                          <a:latin typeface="Neue Haas Grotesk Text Pro"/>
                          <a:ea typeface="+mn-ea"/>
                          <a:cs typeface="+mn-cs"/>
                        </a:rPr>
                        <a:t>Contact: Leasa Weimer, </a:t>
                      </a:r>
                      <a:r>
                        <a:rPr lang="en-US" sz="2000" kern="1200" dirty="0">
                          <a:solidFill>
                            <a:schemeClr val="tx1"/>
                          </a:solidFill>
                          <a:effectLst/>
                          <a:latin typeface="Neue Haas Grotesk Text Pro"/>
                          <a:ea typeface="+mn-ea"/>
                          <a:cs typeface="+mn-cs"/>
                          <a:hlinkClick r:id="rId4"/>
                        </a:rPr>
                        <a:t>leasa.weimer@du.edu</a:t>
                      </a:r>
                      <a:r>
                        <a:rPr lang="en-US" sz="2000" kern="1200">
                          <a:solidFill>
                            <a:schemeClr val="tx1"/>
                          </a:solidFill>
                          <a:effectLst/>
                          <a:latin typeface="Neue Haas Grotesk Text Pro"/>
                          <a:ea typeface="+mn-ea"/>
                          <a:cs typeface="+mn-cs"/>
                        </a:rPr>
                        <a:t>, or through Microsoft Teams</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b="1" kern="1200">
                          <a:solidFill>
                            <a:schemeClr val="tx1"/>
                          </a:solidFill>
                          <a:effectLst/>
                          <a:latin typeface="Neue Haas Grotesk Text Pro" panose="020B0504020202020204" pitchFamily="34" charset="77"/>
                          <a:ea typeface="+mn-ea"/>
                          <a:cs typeface="+mn-cs"/>
                        </a:rPr>
                        <a:t>Next Steps: </a:t>
                      </a:r>
                      <a:endParaRPr lang="en-US" sz="1800" kern="1200">
                        <a:solidFill>
                          <a:schemeClr val="tx1"/>
                        </a:solidFill>
                        <a:effectLst/>
                        <a:latin typeface="Neue Haas Grotesk Text Pro" panose="020B0504020202020204" pitchFamily="34" charset="77"/>
                        <a:ea typeface="+mn-ea"/>
                        <a:cs typeface="+mn-cs"/>
                      </a:endParaRP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469452"/>
                  </a:ext>
                </a:extLst>
              </a:tr>
            </a:tbl>
          </a:graphicData>
        </a:graphic>
      </p:graphicFrame>
    </p:spTree>
    <p:extLst>
      <p:ext uri="{BB962C8B-B14F-4D97-AF65-F5344CB8AC3E}">
        <p14:creationId xmlns:p14="http://schemas.microsoft.com/office/powerpoint/2010/main" val="26246318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81A664-4051-8A48-6729-75CD7CC61724}"/>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6966DA3-7D31-7CE8-C4EF-C7A515E28F60}"/>
              </a:ext>
            </a:extLst>
          </p:cNvPr>
          <p:cNvSpPr txBox="1"/>
          <p:nvPr/>
        </p:nvSpPr>
        <p:spPr>
          <a:xfrm>
            <a:off x="877918" y="2598003"/>
            <a:ext cx="10247282" cy="830997"/>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a:rPr>
              <a:t>Q &amp; A</a:t>
            </a:r>
            <a:endParaRPr lang="en-US" sz="4800" b="1">
              <a:solidFill>
                <a:schemeClr val="bg1"/>
              </a:solidFill>
              <a:latin typeface="Neue Haas Grotesk Text Pro" panose="020B0504020202020204" pitchFamily="34" charset="77"/>
            </a:endParaRPr>
          </a:p>
        </p:txBody>
      </p:sp>
      <p:sp>
        <p:nvSpPr>
          <p:cNvPr id="5" name="TextBox 4">
            <a:extLst>
              <a:ext uri="{FF2B5EF4-FFF2-40B4-BE49-F238E27FC236}">
                <a16:creationId xmlns:a16="http://schemas.microsoft.com/office/drawing/2014/main" id="{F5461994-9919-6CB0-0707-20EC63D2D962}"/>
              </a:ext>
            </a:extLst>
          </p:cNvPr>
          <p:cNvSpPr txBox="1"/>
          <p:nvPr/>
        </p:nvSpPr>
        <p:spPr>
          <a:xfrm>
            <a:off x="877918" y="3581459"/>
            <a:ext cx="10247282" cy="400110"/>
          </a:xfrm>
          <a:prstGeom prst="rect">
            <a:avLst/>
          </a:prstGeom>
          <a:noFill/>
        </p:spPr>
        <p:txBody>
          <a:bodyPr wrap="square" lIns="91440" tIns="45720" rIns="91440" bIns="45720" rtlCol="0" anchor="t">
            <a:spAutoFit/>
          </a:bodyPr>
          <a:lstStyle/>
          <a:p>
            <a:r>
              <a:rPr lang="en-US" sz="2000" b="1">
                <a:solidFill>
                  <a:schemeClr val="bg1"/>
                </a:solidFill>
                <a:latin typeface="Neue Haas Grotesk Text Pro" panose="020B0504020202020204" pitchFamily="34" charset="77"/>
              </a:rPr>
              <a:t>20 minutes</a:t>
            </a:r>
            <a:endParaRPr lang="en-US" sz="2000">
              <a:solidFill>
                <a:schemeClr val="bg1"/>
              </a:solidFill>
              <a:latin typeface="Neue Haas Grotesk Text Pro" panose="020B0504020202020204" pitchFamily="34" charset="77"/>
            </a:endParaRPr>
          </a:p>
        </p:txBody>
      </p:sp>
      <p:pic>
        <p:nvPicPr>
          <p:cNvPr id="7" name="Picture 6" descr="A black background with white text&#10;&#10;Description automatically generated">
            <a:extLst>
              <a:ext uri="{FF2B5EF4-FFF2-40B4-BE49-F238E27FC236}">
                <a16:creationId xmlns:a16="http://schemas.microsoft.com/office/drawing/2014/main" id="{E911289E-923B-BBE0-A7C1-7418EADC83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134682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D5E4E-E785-32C7-135F-82EE991B82C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E7BD152-FC74-1683-7BDB-4D1ECD08C841}"/>
              </a:ext>
            </a:extLst>
          </p:cNvPr>
          <p:cNvSpPr/>
          <p:nvPr/>
        </p:nvSpPr>
        <p:spPr>
          <a:xfrm>
            <a:off x="0" y="0"/>
            <a:ext cx="12192000" cy="6857999"/>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664BD58-36FE-6C76-479A-033A34F55367}"/>
              </a:ext>
            </a:extLst>
          </p:cNvPr>
          <p:cNvSpPr txBox="1"/>
          <p:nvPr/>
        </p:nvSpPr>
        <p:spPr>
          <a:xfrm>
            <a:off x="877918" y="2598003"/>
            <a:ext cx="10247282" cy="830997"/>
          </a:xfrm>
          <a:prstGeom prst="rect">
            <a:avLst/>
          </a:prstGeom>
          <a:noFill/>
        </p:spPr>
        <p:txBody>
          <a:bodyPr wrap="square" lIns="91440" tIns="45720" rIns="91440" bIns="45720" rtlCol="0" anchor="t">
            <a:spAutoFit/>
          </a:bodyPr>
          <a:lstStyle/>
          <a:p>
            <a:r>
              <a:rPr lang="en-US" sz="4800" b="1">
                <a:solidFill>
                  <a:schemeClr val="bg1"/>
                </a:solidFill>
                <a:latin typeface="Neue Haas Grotesk Text Pro" panose="020B0504020202020204" pitchFamily="34" charset="77"/>
              </a:rPr>
              <a:t>Thank you!</a:t>
            </a:r>
          </a:p>
        </p:txBody>
      </p:sp>
      <p:pic>
        <p:nvPicPr>
          <p:cNvPr id="7" name="Picture 6" descr="A black background with white text&#10;&#10;Description automatically generated">
            <a:extLst>
              <a:ext uri="{FF2B5EF4-FFF2-40B4-BE49-F238E27FC236}">
                <a16:creationId xmlns:a16="http://schemas.microsoft.com/office/drawing/2014/main" id="{8A72B82E-7C98-C5E8-FFB7-A525D52A93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089" y="581452"/>
            <a:ext cx="3117851" cy="749611"/>
          </a:xfrm>
          <a:prstGeom prst="rect">
            <a:avLst/>
          </a:prstGeom>
        </p:spPr>
      </p:pic>
    </p:spTree>
    <p:extLst>
      <p:ext uri="{BB962C8B-B14F-4D97-AF65-F5344CB8AC3E}">
        <p14:creationId xmlns:p14="http://schemas.microsoft.com/office/powerpoint/2010/main" val="472999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B5866CC75581A4083C57E6B4BBFB5B5" ma:contentTypeVersion="17" ma:contentTypeDescription="Create a new document." ma:contentTypeScope="" ma:versionID="dc6670658a3be08649ab7b3eb65ce3d8">
  <xsd:schema xmlns:xsd="http://www.w3.org/2001/XMLSchema" xmlns:xs="http://www.w3.org/2001/XMLSchema" xmlns:p="http://schemas.microsoft.com/office/2006/metadata/properties" xmlns:ns3="c2014405-3aad-4eef-8b30-38a480459496" xmlns:ns4="126510b7-99ae-4057-b8bf-dd1da0243ce7" targetNamespace="http://schemas.microsoft.com/office/2006/metadata/properties" ma:root="true" ma:fieldsID="cecd7ab5392404e6d8d9c1005181a654" ns3:_="" ns4:_="">
    <xsd:import namespace="c2014405-3aad-4eef-8b30-38a480459496"/>
    <xsd:import namespace="126510b7-99ae-4057-b8bf-dd1da0243ce7"/>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_activity" minOccurs="0"/>
                <xsd:element ref="ns3:MediaLengthInSecond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014405-3aad-4eef-8b30-38a4804594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_activity" ma:index="21" nillable="true" ma:displayName="_activity" ma:hidden="true" ma:internalName="_activity">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26510b7-99ae-4057-b8bf-dd1da0243ce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c2014405-3aad-4eef-8b30-38a480459496" xsi:nil="true"/>
  </documentManagement>
</p:properties>
</file>

<file path=customXml/itemProps1.xml><?xml version="1.0" encoding="utf-8"?>
<ds:datastoreItem xmlns:ds="http://schemas.openxmlformats.org/officeDocument/2006/customXml" ds:itemID="{250ECED4-2B7B-4A6F-A1FA-828E3E8721C2}">
  <ds:schemaRefs>
    <ds:schemaRef ds:uri="http://schemas.microsoft.com/sharepoint/v3/contenttype/forms"/>
  </ds:schemaRefs>
</ds:datastoreItem>
</file>

<file path=customXml/itemProps2.xml><?xml version="1.0" encoding="utf-8"?>
<ds:datastoreItem xmlns:ds="http://schemas.openxmlformats.org/officeDocument/2006/customXml" ds:itemID="{30B45C50-01B9-4FAE-B301-8EAF4DD6C147}">
  <ds:schemaRefs>
    <ds:schemaRef ds:uri="126510b7-99ae-4057-b8bf-dd1da0243ce7"/>
    <ds:schemaRef ds:uri="c2014405-3aad-4eef-8b30-38a48045949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B151BF8-8570-409A-8868-C543B886B6D5}">
  <ds:schemaRefs>
    <ds:schemaRef ds:uri="http://schemas.microsoft.com/office/2006/documentManagement/types"/>
    <ds:schemaRef ds:uri="http://schemas.openxmlformats.org/package/2006/metadata/core-properties"/>
    <ds:schemaRef ds:uri="http://schemas.microsoft.com/office/2006/metadata/properties"/>
    <ds:schemaRef ds:uri="http://purl.org/dc/dcmitype/"/>
    <ds:schemaRef ds:uri="http://purl.org/dc/terms/"/>
    <ds:schemaRef ds:uri="http://schemas.microsoft.com/office/infopath/2007/PartnerControls"/>
    <ds:schemaRef ds:uri="c2014405-3aad-4eef-8b30-38a480459496"/>
    <ds:schemaRef ds:uri="http://purl.org/dc/elements/1.1/"/>
    <ds:schemaRef ds:uri="126510b7-99ae-4057-b8bf-dd1da0243ce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2776</Words>
  <Application>Microsoft Office PowerPoint</Application>
  <PresentationFormat>Widescreen</PresentationFormat>
  <Paragraphs>354</Paragraphs>
  <Slides>38</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Aptos Narrow</vt:lpstr>
      <vt:lpstr>Arial</vt:lpstr>
      <vt:lpstr>Calibri</vt:lpstr>
      <vt:lpstr>Calibri Light</vt:lpstr>
      <vt:lpstr>Neue Haas Grotesk Text Pro</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Denver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Margaret Tezak</dc:creator>
  <cp:lastModifiedBy>Claire Land</cp:lastModifiedBy>
  <cp:revision>42</cp:revision>
  <dcterms:created xsi:type="dcterms:W3CDTF">2023-08-08T22:39:22Z</dcterms:created>
  <dcterms:modified xsi:type="dcterms:W3CDTF">2026-10-29T17:42:42Z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0x0101004B5866CC75581A4083C57E6B4BBFB5B5</vt:lpwstr>
  </property>
</Properties>
</file>